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3" r:id="rId4"/>
    <p:sldId id="263" r:id="rId5"/>
    <p:sldId id="265" r:id="rId6"/>
    <p:sldId id="266" r:id="rId7"/>
    <p:sldId id="267" r:id="rId8"/>
    <p:sldId id="269" r:id="rId9"/>
    <p:sldId id="268" r:id="rId10"/>
    <p:sldId id="270" r:id="rId11"/>
    <p:sldId id="359" r:id="rId12"/>
    <p:sldId id="272" r:id="rId13"/>
    <p:sldId id="271" r:id="rId14"/>
    <p:sldId id="274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52" r:id="rId27"/>
    <p:sldId id="289" r:id="rId28"/>
    <p:sldId id="290" r:id="rId29"/>
    <p:sldId id="353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55" r:id="rId55"/>
    <p:sldId id="35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276" r:id="rId91"/>
    <p:sldId id="277" r:id="rId92"/>
    <p:sldId id="278" r:id="rId93"/>
    <p:sldId id="357" r:id="rId94"/>
    <p:sldId id="358" r:id="rId95"/>
    <p:sldId id="284" r:id="rId96"/>
    <p:sldId id="279" r:id="rId97"/>
    <p:sldId id="280" r:id="rId98"/>
    <p:sldId id="281" r:id="rId99"/>
    <p:sldId id="286" r:id="rId100"/>
    <p:sldId id="285" r:id="rId101"/>
    <p:sldId id="287" r:id="rId102"/>
    <p:sldId id="282" r:id="rId103"/>
    <p:sldId id="288" r:id="rId104"/>
    <p:sldId id="283" r:id="rId105"/>
    <p:sldId id="275" r:id="rId106"/>
    <p:sldId id="349" r:id="rId107"/>
    <p:sldId id="350" r:id="rId108"/>
    <p:sldId id="351" r:id="rId10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7FC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8" autoAdjust="0"/>
    <p:restoredTop sz="94660"/>
  </p:normalViewPr>
  <p:slideViewPr>
    <p:cSldViewPr snapToGrid="0">
      <p:cViewPr>
        <p:scale>
          <a:sx n="78" d="100"/>
          <a:sy n="78" d="100"/>
        </p:scale>
        <p:origin x="379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8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4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320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22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39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6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6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2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04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73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87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705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tiff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tiff"/><Relationship Id="rId14" Type="http://schemas.openxmlformats.org/officeDocument/2006/relationships/image" Target="../media/image13.jpg"/><Relationship Id="rId22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69760" y="1602059"/>
            <a:ext cx="8252480" cy="3503051"/>
            <a:chOff x="1969760" y="1664840"/>
            <a:chExt cx="8252480" cy="3503051"/>
          </a:xfrm>
        </p:grpSpPr>
        <p:sp>
          <p:nvSpPr>
            <p:cNvPr id="13" name="직사각형 12"/>
            <p:cNvSpPr/>
            <p:nvPr/>
          </p:nvSpPr>
          <p:spPr>
            <a:xfrm>
              <a:off x="1969760" y="2982677"/>
              <a:ext cx="8252480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4800" b="1" i="1" kern="0" dirty="0" smtClean="0">
                  <a:solidFill>
                    <a:srgbClr val="FF6600"/>
                  </a:solidFill>
                </a:rPr>
                <a:t>Django MVT</a:t>
              </a:r>
              <a:r>
                <a:rPr lang="ko-KR" altLang="en-US" sz="4800" b="1" i="1" kern="0" dirty="0" smtClean="0">
                  <a:solidFill>
                    <a:srgbClr val="FF6600"/>
                  </a:solidFill>
                </a:rPr>
                <a:t>패턴</a:t>
              </a:r>
              <a:r>
                <a:rPr lang="ko-KR" altLang="en-US" sz="4800" b="1" i="1" kern="0" dirty="0" smtClean="0">
                  <a:solidFill>
                    <a:srgbClr val="2574DB"/>
                  </a:solidFill>
                </a:rPr>
                <a:t>을 활용한</a:t>
              </a:r>
              <a:endParaRPr lang="en-US" altLang="ko-KR" sz="4800" b="1" i="1" kern="0" dirty="0" smtClean="0">
                <a:solidFill>
                  <a:srgbClr val="2574DB"/>
                </a:solidFill>
              </a:endParaRPr>
            </a:p>
            <a:p>
              <a:pPr algn="ctr" latinLnBrk="0">
                <a:defRPr/>
              </a:pPr>
              <a:r>
                <a:rPr lang="ko-KR" altLang="en-US" sz="4800" b="1" i="1" kern="0" dirty="0" smtClean="0">
                  <a:solidFill>
                    <a:srgbClr val="2574DB"/>
                  </a:solidFill>
                </a:rPr>
                <a:t>영화관 웹사이트 구현</a:t>
              </a:r>
              <a:r>
                <a:rPr lang="en-US" altLang="ko-KR" sz="4800" b="1" i="1" kern="0" dirty="0" smtClean="0">
                  <a:solidFill>
                    <a:srgbClr val="2574DB"/>
                  </a:solidFill>
                </a:rPr>
                <a:t> </a:t>
              </a:r>
            </a:p>
            <a:p>
              <a:pPr algn="ctr" latinLnBrk="0">
                <a:lnSpc>
                  <a:spcPct val="200000"/>
                </a:lnSpc>
                <a:defRPr/>
              </a:pPr>
              <a:r>
                <a:rPr lang="en-US" altLang="ko-KR" sz="2000" b="1" kern="0" dirty="0" smtClean="0">
                  <a:solidFill>
                    <a:srgbClr val="5793E3"/>
                  </a:solidFill>
                </a:rPr>
                <a:t>4</a:t>
              </a:r>
              <a:r>
                <a:rPr lang="ko-KR" altLang="en-US" sz="2000" b="1" kern="0" dirty="0" smtClean="0">
                  <a:solidFill>
                    <a:srgbClr val="5793E3"/>
                  </a:solidFill>
                </a:rPr>
                <a:t>조 박현정 양준호 유승종</a:t>
              </a:r>
              <a:endParaRPr lang="ko-KR" altLang="en-US" sz="2000" b="1" kern="0" dirty="0">
                <a:solidFill>
                  <a:srgbClr val="5793E3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536163" y="1664840"/>
              <a:ext cx="1167761" cy="1248700"/>
              <a:chOff x="304800" y="908050"/>
              <a:chExt cx="819150" cy="875926"/>
            </a:xfrm>
          </p:grpSpPr>
          <p:sp>
            <p:nvSpPr>
              <p:cNvPr id="54" name="대각선 방향의 모서리가 둥근 사각형 53"/>
              <p:cNvSpPr/>
              <p:nvPr/>
            </p:nvSpPr>
            <p:spPr>
              <a:xfrm>
                <a:off x="304800" y="995082"/>
                <a:ext cx="788894" cy="788894"/>
              </a:xfrm>
              <a:prstGeom prst="round2DiagRect">
                <a:avLst>
                  <a:gd name="adj1" fmla="val 26286"/>
                  <a:gd name="adj2" fmla="val 0"/>
                </a:avLst>
              </a:prstGeom>
              <a:solidFill>
                <a:srgbClr val="2574DB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b="1" dirty="0" smtClean="0">
                    <a:solidFill>
                      <a:prstClr val="white"/>
                    </a:solidFill>
                  </a:rPr>
                  <a:t>Big</a:t>
                </a:r>
              </a:p>
              <a:p>
                <a:pPr algn="ctr"/>
                <a:r>
                  <a:rPr lang="en-US" altLang="ko-KR" b="1" dirty="0" err="1" smtClean="0">
                    <a:solidFill>
                      <a:prstClr val="white"/>
                    </a:solidFill>
                  </a:rPr>
                  <a:t>Megabox</a:t>
                </a:r>
                <a:endParaRPr lang="en-US" altLang="ko-KR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908050" y="908050"/>
                <a:ext cx="215900" cy="215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 55"/>
              <p:cNvSpPr>
                <a:spLocks/>
              </p:cNvSpPr>
              <p:nvPr/>
            </p:nvSpPr>
            <p:spPr bwMode="auto">
              <a:xfrm>
                <a:off x="972835" y="980794"/>
                <a:ext cx="86329" cy="75555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FF6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endParaRPr lang="ko-KR" altLang="en-US" sz="1400">
                  <a:solidFill>
                    <a:srgbClr val="FF66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991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2574DB"/>
                </a:solidFill>
              </a:rPr>
              <a:t>DB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테이블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30859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822116"/>
              </p:ext>
            </p:extLst>
          </p:nvPr>
        </p:nvGraphicFramePr>
        <p:xfrm>
          <a:off x="1425388" y="1443998"/>
          <a:ext cx="9837572" cy="232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393">
                  <a:extLst>
                    <a:ext uri="{9D8B030D-6E8A-4147-A177-3AD203B41FA5}">
                      <a16:colId xmlns:a16="http://schemas.microsoft.com/office/drawing/2014/main" val="4219053239"/>
                    </a:ext>
                  </a:extLst>
                </a:gridCol>
                <a:gridCol w="2459393">
                  <a:extLst>
                    <a:ext uri="{9D8B030D-6E8A-4147-A177-3AD203B41FA5}">
                      <a16:colId xmlns:a16="http://schemas.microsoft.com/office/drawing/2014/main" val="1772263565"/>
                    </a:ext>
                  </a:extLst>
                </a:gridCol>
                <a:gridCol w="2459393">
                  <a:extLst>
                    <a:ext uri="{9D8B030D-6E8A-4147-A177-3AD203B41FA5}">
                      <a16:colId xmlns:a16="http://schemas.microsoft.com/office/drawing/2014/main" val="901262600"/>
                    </a:ext>
                  </a:extLst>
                </a:gridCol>
                <a:gridCol w="2459393">
                  <a:extLst>
                    <a:ext uri="{9D8B030D-6E8A-4147-A177-3AD203B41FA5}">
                      <a16:colId xmlns:a16="http://schemas.microsoft.com/office/drawing/2014/main" val="14043150"/>
                    </a:ext>
                  </a:extLst>
                </a:gridCol>
              </a:tblGrid>
              <a:tr h="37301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속성타입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제약조건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144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731765986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PK, auto_increment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상영시간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767510238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theater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1757908693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movie_id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FK(info-id)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아이디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3030845452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watchday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상영날짜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3715446706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watchtime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상영 시작 시간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회차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2592282789"/>
                  </a:ext>
                </a:extLst>
              </a:tr>
            </a:tbl>
          </a:graphicData>
        </a:graphic>
      </p:graphicFrame>
      <p:sp>
        <p:nvSpPr>
          <p:cNvPr id="23" name="직사각형 51"/>
          <p:cNvSpPr/>
          <p:nvPr/>
        </p:nvSpPr>
        <p:spPr>
          <a:xfrm>
            <a:off x="465927" y="895570"/>
            <a:ext cx="51053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상영시간표 </a:t>
            </a:r>
            <a:r>
              <a:rPr lang="en-US" altLang="ko-KR" sz="2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 timetable</a:t>
            </a:r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777151"/>
              </p:ext>
            </p:extLst>
          </p:nvPr>
        </p:nvGraphicFramePr>
        <p:xfrm>
          <a:off x="1033140" y="4331283"/>
          <a:ext cx="10622068" cy="2402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517">
                  <a:extLst>
                    <a:ext uri="{9D8B030D-6E8A-4147-A177-3AD203B41FA5}">
                      <a16:colId xmlns:a16="http://schemas.microsoft.com/office/drawing/2014/main" val="4219053239"/>
                    </a:ext>
                  </a:extLst>
                </a:gridCol>
                <a:gridCol w="1999384">
                  <a:extLst>
                    <a:ext uri="{9D8B030D-6E8A-4147-A177-3AD203B41FA5}">
                      <a16:colId xmlns:a16="http://schemas.microsoft.com/office/drawing/2014/main" val="1772263565"/>
                    </a:ext>
                  </a:extLst>
                </a:gridCol>
                <a:gridCol w="2752626">
                  <a:extLst>
                    <a:ext uri="{9D8B030D-6E8A-4147-A177-3AD203B41FA5}">
                      <a16:colId xmlns:a16="http://schemas.microsoft.com/office/drawing/2014/main" val="901262600"/>
                    </a:ext>
                  </a:extLst>
                </a:gridCol>
                <a:gridCol w="3214541">
                  <a:extLst>
                    <a:ext uri="{9D8B030D-6E8A-4147-A177-3AD203B41FA5}">
                      <a16:colId xmlns:a16="http://schemas.microsoft.com/office/drawing/2014/main" val="14043150"/>
                    </a:ext>
                  </a:extLst>
                </a:gridCol>
              </a:tblGrid>
              <a:tr h="40035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속성타입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제약조건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144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731765986"/>
                  </a:ext>
                </a:extLst>
              </a:tr>
              <a:tr h="4003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PK, auto_increment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좌석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767510238"/>
                  </a:ext>
                </a:extLst>
              </a:tr>
              <a:tr h="4003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watchday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상영 날짜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1757908693"/>
                  </a:ext>
                </a:extLst>
              </a:tr>
              <a:tr h="4003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watchtime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상영 시작 시간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회차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3030845452"/>
                  </a:ext>
                </a:extLst>
              </a:tr>
              <a:tr h="4003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theater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3715446706"/>
                  </a:ext>
                </a:extLst>
              </a:tr>
              <a:tr h="4003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booking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예매현황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좌석별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0or1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표시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2592282789"/>
                  </a:ext>
                </a:extLst>
              </a:tr>
            </a:tbl>
          </a:graphicData>
        </a:graphic>
      </p:graphicFrame>
      <p:sp>
        <p:nvSpPr>
          <p:cNvPr id="8" name="직사각형 51"/>
          <p:cNvSpPr/>
          <p:nvPr/>
        </p:nvSpPr>
        <p:spPr>
          <a:xfrm>
            <a:off x="465927" y="3763754"/>
            <a:ext cx="25317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좌석 </a:t>
            </a:r>
            <a:r>
              <a:rPr lang="en-US" altLang="ko-KR" sz="2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 seat</a:t>
            </a:r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47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박현정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78" y="5304707"/>
            <a:ext cx="7143750" cy="99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78" y="3741313"/>
            <a:ext cx="7419975" cy="904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45199"/>
          <a:stretch/>
        </p:blipFill>
        <p:spPr>
          <a:xfrm>
            <a:off x="495878" y="1520254"/>
            <a:ext cx="5608243" cy="1745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5258658" y="4222031"/>
            <a:ext cx="2534286" cy="340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575108" y="5401677"/>
            <a:ext cx="1432801" cy="784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59258" y="2884602"/>
            <a:ext cx="1451728" cy="13374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51"/>
          <p:cNvSpPr/>
          <p:nvPr/>
        </p:nvSpPr>
        <p:spPr>
          <a:xfrm>
            <a:off x="6525801" y="1479565"/>
            <a:ext cx="38600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1,2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번 좌석을 선택하고</a:t>
            </a:r>
            <a:endParaRPr lang="en-US" altLang="ko-KR" sz="20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좌석 선택 완료 버튼을 누르면</a:t>
            </a:r>
            <a:endParaRPr lang="en-US" altLang="ko-KR" sz="20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직사각형 51"/>
          <p:cNvSpPr/>
          <p:nvPr/>
        </p:nvSpPr>
        <p:spPr>
          <a:xfrm>
            <a:off x="8092221" y="3606414"/>
            <a:ext cx="3860011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문자열의 첫 두 글자가</a:t>
            </a:r>
            <a:endParaRPr lang="en-US" altLang="ko-KR" sz="20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에서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로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update</a:t>
            </a:r>
          </a:p>
        </p:txBody>
      </p:sp>
      <p:sp>
        <p:nvSpPr>
          <p:cNvPr id="18" name="직사각형 51"/>
          <p:cNvSpPr/>
          <p:nvPr/>
        </p:nvSpPr>
        <p:spPr>
          <a:xfrm>
            <a:off x="7835917" y="5304707"/>
            <a:ext cx="411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다시 같은 페이지에 접속해보면</a:t>
            </a:r>
            <a:endParaRPr lang="en-US" altLang="ko-KR" sz="20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1,2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번 좌석이 회색으로 바뀌어있음</a:t>
            </a:r>
            <a:endParaRPr lang="en-US" altLang="ko-KR" sz="20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102177" y="4562573"/>
            <a:ext cx="3156481" cy="8391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2"/>
          <p:cNvSpPr/>
          <p:nvPr/>
        </p:nvSpPr>
        <p:spPr>
          <a:xfrm>
            <a:off x="1696944" y="8520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예매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좌석 배치도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 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31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박현정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27" y="1431393"/>
            <a:ext cx="5625201" cy="234195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28" y="3971238"/>
            <a:ext cx="8170438" cy="2521041"/>
          </a:xfrm>
          <a:prstGeom prst="rect">
            <a:avLst/>
          </a:prstGeom>
        </p:spPr>
      </p:pic>
      <p:sp>
        <p:nvSpPr>
          <p:cNvPr id="21" name="직사각형 51"/>
          <p:cNvSpPr/>
          <p:nvPr/>
        </p:nvSpPr>
        <p:spPr>
          <a:xfrm>
            <a:off x="6111021" y="1471317"/>
            <a:ext cx="5078595" cy="205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좌석 버튼 클릭시</a:t>
            </a:r>
            <a:endParaRPr lang="en-US" altLang="ko-KR" sz="17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해당 버튼의 배경색을 빨간색으로 바꾸고</a:t>
            </a:r>
            <a:endParaRPr lang="en-US" altLang="ko-KR" sz="17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‘red’</a:t>
            </a:r>
            <a:r>
              <a:rPr lang="ko-KR" alt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라는 클래스명 부여</a:t>
            </a:r>
            <a:r>
              <a:rPr lang="en-US" altLang="ko-KR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이미 선택된 좌석을 다시 클릭하면</a:t>
            </a:r>
            <a:endParaRPr lang="en-US" altLang="ko-KR" sz="17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배경색 파란색으로 되돌리고</a:t>
            </a:r>
            <a:r>
              <a:rPr lang="en-US" altLang="ko-KR" sz="17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‘red’ </a:t>
            </a:r>
            <a:r>
              <a:rPr lang="ko-KR" alt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클래스 제거</a:t>
            </a:r>
            <a:endParaRPr lang="en-US" altLang="ko-KR" sz="17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직사각형 51"/>
          <p:cNvSpPr/>
          <p:nvPr/>
        </p:nvSpPr>
        <p:spPr>
          <a:xfrm>
            <a:off x="8650318" y="4357737"/>
            <a:ext cx="3455613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좌석 선택 완료 버튼 클릭시</a:t>
            </a:r>
            <a:endParaRPr lang="en-US" altLang="ko-KR" sz="17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‘red’ </a:t>
            </a:r>
            <a:r>
              <a:rPr lang="ko-KR" alt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클래스를 가진 버튼의 </a:t>
            </a:r>
            <a:r>
              <a:rPr lang="en-US" altLang="ko-KR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id</a:t>
            </a:r>
            <a:r>
              <a:rPr lang="ko-KR" alt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를</a:t>
            </a:r>
            <a:endParaRPr lang="en-US" altLang="ko-KR" sz="17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배열에 저장</a:t>
            </a:r>
            <a:endParaRPr lang="en-US" altLang="ko-KR" sz="17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3" name="직사각형 12"/>
          <p:cNvSpPr/>
          <p:nvPr/>
        </p:nvSpPr>
        <p:spPr>
          <a:xfrm>
            <a:off x="1696944" y="8520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예매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좌석 배치도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 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46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박현정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382" y="4243043"/>
            <a:ext cx="3924693" cy="10960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381" y="2184131"/>
            <a:ext cx="3924693" cy="1202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62" y="2321048"/>
            <a:ext cx="7422638" cy="3128276"/>
          </a:xfrm>
          <a:prstGeom prst="rect">
            <a:avLst/>
          </a:prstGeom>
        </p:spPr>
      </p:pic>
      <p:sp>
        <p:nvSpPr>
          <p:cNvPr id="12" name="직사각형 51"/>
          <p:cNvSpPr/>
          <p:nvPr/>
        </p:nvSpPr>
        <p:spPr>
          <a:xfrm>
            <a:off x="279061" y="1832871"/>
            <a:ext cx="3455613" cy="434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저장한 배열 </a:t>
            </a:r>
            <a:r>
              <a:rPr lang="en-US" altLang="ko-KR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ajax </a:t>
            </a:r>
            <a:r>
              <a:rPr lang="ko-KR" alt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전송</a:t>
            </a:r>
            <a:endParaRPr lang="en-US" altLang="ko-KR" sz="17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384223" y="2639505"/>
            <a:ext cx="4487158" cy="13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816338" y="3123135"/>
            <a:ext cx="2130458" cy="15031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453669" y="4042126"/>
            <a:ext cx="2882661" cy="265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318429" y="1917019"/>
            <a:ext cx="2302224" cy="347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12"/>
          <p:cNvSpPr/>
          <p:nvPr/>
        </p:nvSpPr>
        <p:spPr>
          <a:xfrm>
            <a:off x="1696944" y="8520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예매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좌석 배치도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 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53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박현정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14" y="1808375"/>
            <a:ext cx="5515466" cy="2022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354" y="1775969"/>
            <a:ext cx="5608437" cy="4109485"/>
          </a:xfrm>
          <a:prstGeom prst="rect">
            <a:avLst/>
          </a:prstGeom>
        </p:spPr>
      </p:pic>
      <p:sp>
        <p:nvSpPr>
          <p:cNvPr id="17" name="직사각형 51"/>
          <p:cNvSpPr/>
          <p:nvPr/>
        </p:nvSpPr>
        <p:spPr>
          <a:xfrm>
            <a:off x="385714" y="3990091"/>
            <a:ext cx="3912907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좌석 번호는 인덱스</a:t>
            </a:r>
            <a:r>
              <a:rPr lang="en-US" altLang="ko-KR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(id)+1</a:t>
            </a:r>
          </a:p>
          <a:p>
            <a:pPr algn="just">
              <a:lnSpc>
                <a:spcPct val="150000"/>
              </a:lnSpc>
            </a:pPr>
            <a:r>
              <a:rPr lang="en-US" altLang="ko-KR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-&gt; </a:t>
            </a:r>
            <a:r>
              <a:rPr lang="ko-KR" alt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여러 좌석 예매시 </a:t>
            </a:r>
            <a:r>
              <a:rPr lang="en-US" altLang="ko-KR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1,2,3</a:t>
            </a:r>
            <a:r>
              <a:rPr lang="ko-KR" alt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의 형태로</a:t>
            </a:r>
            <a:endParaRPr lang="en-US" altLang="ko-KR" sz="17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Reservation </a:t>
            </a:r>
            <a:r>
              <a:rPr lang="ko-KR" alt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테이블에 저장 </a:t>
            </a:r>
            <a:endParaRPr lang="en-US" altLang="ko-KR" sz="17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직사각형 51"/>
          <p:cNvSpPr/>
          <p:nvPr/>
        </p:nvSpPr>
        <p:spPr>
          <a:xfrm>
            <a:off x="385714" y="1221971"/>
            <a:ext cx="346066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Reservation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테이블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create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직사각형 51"/>
          <p:cNvSpPr/>
          <p:nvPr/>
        </p:nvSpPr>
        <p:spPr>
          <a:xfrm>
            <a:off x="6110354" y="1221971"/>
            <a:ext cx="346066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Seat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테이블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update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직사각형 51"/>
          <p:cNvSpPr/>
          <p:nvPr/>
        </p:nvSpPr>
        <p:spPr>
          <a:xfrm>
            <a:off x="6110354" y="5885454"/>
            <a:ext cx="5918246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예매된 좌석에 해당하는 인덱스의 문자 </a:t>
            </a:r>
            <a:r>
              <a:rPr lang="en-US" altLang="ko-KR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</a:t>
            </a:r>
            <a:r>
              <a:rPr lang="ko-KR" alt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에서 </a:t>
            </a:r>
            <a:r>
              <a:rPr lang="en-US" altLang="ko-KR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로 </a:t>
            </a:r>
            <a:r>
              <a:rPr lang="en-US" altLang="ko-KR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update</a:t>
            </a:r>
          </a:p>
        </p:txBody>
      </p:sp>
      <p:sp>
        <p:nvSpPr>
          <p:cNvPr id="23" name="직사각형 12"/>
          <p:cNvSpPr/>
          <p:nvPr/>
        </p:nvSpPr>
        <p:spPr>
          <a:xfrm>
            <a:off x="1696944" y="8520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예매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좌석 배치도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 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04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박현정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24" y="1452611"/>
            <a:ext cx="4762500" cy="4857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644" y="2630767"/>
            <a:ext cx="6276779" cy="2285311"/>
          </a:xfrm>
          <a:prstGeom prst="rect">
            <a:avLst/>
          </a:prstGeom>
        </p:spPr>
      </p:pic>
      <p:sp>
        <p:nvSpPr>
          <p:cNvPr id="11" name="직사각형 51"/>
          <p:cNvSpPr/>
          <p:nvPr/>
        </p:nvSpPr>
        <p:spPr>
          <a:xfrm>
            <a:off x="5552387" y="1865870"/>
            <a:ext cx="5005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예매 완료시 방금 예매한 내역 출력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2"/>
          <p:cNvSpPr/>
          <p:nvPr/>
        </p:nvSpPr>
        <p:spPr>
          <a:xfrm>
            <a:off x="1696944" y="8520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예매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예매 상세 내역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 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2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69760" y="1385243"/>
            <a:ext cx="8252480" cy="2795165"/>
            <a:chOff x="1969760" y="1664840"/>
            <a:chExt cx="8252480" cy="2795165"/>
          </a:xfrm>
        </p:grpSpPr>
        <p:sp>
          <p:nvSpPr>
            <p:cNvPr id="13" name="직사각형 12"/>
            <p:cNvSpPr/>
            <p:nvPr/>
          </p:nvSpPr>
          <p:spPr>
            <a:xfrm>
              <a:off x="1969760" y="2982677"/>
              <a:ext cx="8252480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endParaRPr lang="en-US" altLang="ko-KR" sz="3000" b="1" i="1" kern="0" dirty="0" smtClean="0">
                <a:solidFill>
                  <a:srgbClr val="2574DB"/>
                </a:solidFill>
              </a:endParaRPr>
            </a:p>
            <a:p>
              <a:pPr algn="ctr" latinLnBrk="0">
                <a:defRPr/>
              </a:pPr>
              <a:r>
                <a:rPr lang="en-US" altLang="ko-KR" sz="6000" b="1" i="1" kern="0" dirty="0" smtClean="0">
                  <a:solidFill>
                    <a:srgbClr val="2574DB"/>
                  </a:solidFill>
                </a:rPr>
                <a:t>3. </a:t>
              </a:r>
              <a:r>
                <a:rPr lang="ko-KR" altLang="en-US" sz="6000" b="1" i="1" kern="0" dirty="0" smtClean="0">
                  <a:solidFill>
                    <a:srgbClr val="2574DB"/>
                  </a:solidFill>
                </a:rPr>
                <a:t>소감</a:t>
              </a:r>
              <a:endParaRPr lang="en-US" altLang="ko-KR" sz="6000" b="1" i="1" kern="0" dirty="0" smtClean="0">
                <a:solidFill>
                  <a:srgbClr val="2574DB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536163" y="1664840"/>
              <a:ext cx="1167761" cy="1248700"/>
              <a:chOff x="304800" y="908050"/>
              <a:chExt cx="819150" cy="875926"/>
            </a:xfrm>
          </p:grpSpPr>
          <p:sp>
            <p:nvSpPr>
              <p:cNvPr id="54" name="대각선 방향의 모서리가 둥근 사각형 53"/>
              <p:cNvSpPr/>
              <p:nvPr/>
            </p:nvSpPr>
            <p:spPr>
              <a:xfrm>
                <a:off x="304800" y="995082"/>
                <a:ext cx="788894" cy="788894"/>
              </a:xfrm>
              <a:prstGeom prst="round2DiagRect">
                <a:avLst>
                  <a:gd name="adj1" fmla="val 26286"/>
                  <a:gd name="adj2" fmla="val 0"/>
                </a:avLst>
              </a:prstGeom>
              <a:solidFill>
                <a:srgbClr val="2574DB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b="1" dirty="0" smtClean="0">
                    <a:solidFill>
                      <a:prstClr val="white"/>
                    </a:solidFill>
                  </a:rPr>
                  <a:t>Big</a:t>
                </a:r>
              </a:p>
              <a:p>
                <a:pPr algn="ctr"/>
                <a:r>
                  <a:rPr lang="en-US" altLang="ko-KR" b="1" dirty="0" err="1" smtClean="0">
                    <a:solidFill>
                      <a:prstClr val="white"/>
                    </a:solidFill>
                  </a:rPr>
                  <a:t>Megabox</a:t>
                </a:r>
                <a:endParaRPr lang="en-US" altLang="ko-KR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908050" y="908050"/>
                <a:ext cx="215900" cy="215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 55"/>
              <p:cNvSpPr>
                <a:spLocks/>
              </p:cNvSpPr>
              <p:nvPr/>
            </p:nvSpPr>
            <p:spPr bwMode="auto">
              <a:xfrm>
                <a:off x="972835" y="980794"/>
                <a:ext cx="86329" cy="75555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FF6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endParaRPr lang="ko-KR" altLang="en-US" sz="1400">
                  <a:solidFill>
                    <a:srgbClr val="FF66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605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소감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박현정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7" name="직사각형 51"/>
          <p:cNvSpPr/>
          <p:nvPr/>
        </p:nvSpPr>
        <p:spPr>
          <a:xfrm>
            <a:off x="869717" y="1475765"/>
            <a:ext cx="1033875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파이썬도 어색한 상태에서 장고 프로젝트를 진행하려니 조금 벅차긴 했지만 나름 퍼즐 맞추는 재미가 있었던 프로젝트였습니다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이번에도 역시나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MVT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패턴에 대한 완벽한 이해없이 프로젝트를 시작했지만 프로젝트가 진행되면서 개념이 조금씩 잡혔던 것 같습니다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20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설계의 중요성을 프로젝트를 거듭할수록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더 크게 느끼는데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그럼에도 불구하고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DB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설계에 대실패하여 코딩하는 내내 과거의 저를 원망했지만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(..)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꾸역꾸역 어떻게든 마무리되어 다행이라고 생각합니다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Migrate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와 조금 더 친해지고 싶다는 생각이 들었고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프로젝트를 마무리하는 시점에나마 장고의 흐름에 대해 감이라도 잡을 수 있었다는 점에서 만족스럽습니다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197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소감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양준호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7" name="직사각형 51"/>
          <p:cNvSpPr/>
          <p:nvPr/>
        </p:nvSpPr>
        <p:spPr>
          <a:xfrm>
            <a:off x="869717" y="1475765"/>
            <a:ext cx="10338752" cy="4846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이번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Django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프로젝트를 통하여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MVT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패턴을 알게 되었고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Django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 대해 알 수 있었습니다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이전까지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python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과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eclipse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통해 코딩해온 저에게 신선한 충격이였습니다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기본적인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CRUD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사용하였는데도 패턴을 이해하는데 시간이 오래걸렸고 클래스로 지정한 것들을 함수로 바꾸게 되었습니다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Id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값을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Session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값으로 주고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FK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값을 이용하여 다른 테이블과 연결할 수 있었습니다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자동으로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path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통해 위치를 잡아주는 것이 되게 편리하기도 했지만 때론 엉뚱한 위치를 찾아 힘들기도 하였습니다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기간이 짧았던 만큼 충분히 이해하지 못 한 상황에 프로젝트를 진행하여야 해서 여러 기능을 포기하게 되어서 아쉬웠습니다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61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소감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유승종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" name="직사각형 51"/>
          <p:cNvSpPr/>
          <p:nvPr/>
        </p:nvSpPr>
        <p:spPr>
          <a:xfrm>
            <a:off x="869717" y="1475765"/>
            <a:ext cx="1033875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이번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프로젝트를 하면서 잘했다 싶은 점은 목표를 뚜렷하게 잡은 점입니다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endParaRPr lang="en-US" altLang="ko-KR" sz="20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endParaRPr lang="en-US" altLang="ko-KR" sz="20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이번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제 프로젝트의 목적은 많은 기능을 구현하지는 않더라도 내가 진짜 홈페이지를 운영한다는 마인드로 실제같은 웹사이트를 구현하는 것이었습니다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그래서 실제 운영중인 사이트를 따라하는 것을 목적으로 진행했는데 눈에 보이는 명확한 목표물이 있다보니 프로젝트 진행을 하면서 꽤 즐겁게 했던 것 같습니다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하지만 처음에 정했던 목표 기능들을 전부 구현하지 못한 점은 아쉬웠습니다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582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2574DB"/>
                </a:solidFill>
              </a:rPr>
              <a:t>ERD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30859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44" y="1072896"/>
            <a:ext cx="8596375" cy="56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8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710647"/>
            <a:ext cx="9677400" cy="6147354"/>
          </a:xfrm>
          <a:prstGeom prst="rect">
            <a:avLst/>
          </a:prstGeom>
        </p:spPr>
      </p:pic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순서도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전체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38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75777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프로젝트 트리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518" y="1727853"/>
            <a:ext cx="2582931" cy="41544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939" y="1727853"/>
            <a:ext cx="2469654" cy="455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374" y="1727853"/>
            <a:ext cx="2438400" cy="4057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82" y="1727853"/>
            <a:ext cx="2686158" cy="4310063"/>
          </a:xfrm>
          <a:prstGeom prst="rect">
            <a:avLst/>
          </a:prstGeom>
        </p:spPr>
      </p:pic>
      <p:sp>
        <p:nvSpPr>
          <p:cNvPr id="11" name="직사각형 51"/>
          <p:cNvSpPr/>
          <p:nvPr/>
        </p:nvSpPr>
        <p:spPr>
          <a:xfrm>
            <a:off x="412192" y="1113515"/>
            <a:ext cx="30031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전체 프로젝트 개괄</a:t>
            </a:r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51"/>
          <p:cNvSpPr/>
          <p:nvPr/>
        </p:nvSpPr>
        <p:spPr>
          <a:xfrm>
            <a:off x="4096939" y="1189433"/>
            <a:ext cx="218131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ember app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5" name="직사각형 51"/>
          <p:cNvSpPr/>
          <p:nvPr/>
        </p:nvSpPr>
        <p:spPr>
          <a:xfrm>
            <a:off x="6768038" y="1205848"/>
            <a:ext cx="218131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info app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" name="직사각형 51"/>
          <p:cNvSpPr/>
          <p:nvPr/>
        </p:nvSpPr>
        <p:spPr>
          <a:xfrm>
            <a:off x="9439611" y="1205848"/>
            <a:ext cx="218131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reserve app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38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69760" y="1385243"/>
            <a:ext cx="8252480" cy="2795165"/>
            <a:chOff x="1969760" y="1664840"/>
            <a:chExt cx="8252480" cy="2795165"/>
          </a:xfrm>
        </p:grpSpPr>
        <p:sp>
          <p:nvSpPr>
            <p:cNvPr id="13" name="직사각형 12"/>
            <p:cNvSpPr/>
            <p:nvPr/>
          </p:nvSpPr>
          <p:spPr>
            <a:xfrm>
              <a:off x="1969760" y="2982677"/>
              <a:ext cx="8252480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endParaRPr lang="en-US" altLang="ko-KR" sz="3000" b="1" i="1" kern="0" dirty="0" smtClean="0">
                <a:solidFill>
                  <a:srgbClr val="2574DB"/>
                </a:solidFill>
              </a:endParaRPr>
            </a:p>
            <a:p>
              <a:pPr algn="ctr" latinLnBrk="0">
                <a:defRPr/>
              </a:pPr>
              <a:r>
                <a:rPr lang="en-US" altLang="ko-KR" sz="6000" b="1" i="1" kern="0" dirty="0">
                  <a:solidFill>
                    <a:srgbClr val="2574DB"/>
                  </a:solidFill>
                </a:rPr>
                <a:t>2</a:t>
              </a:r>
              <a:r>
                <a:rPr lang="en-US" altLang="ko-KR" sz="6000" b="1" i="1" kern="0" dirty="0" smtClean="0">
                  <a:solidFill>
                    <a:srgbClr val="2574DB"/>
                  </a:solidFill>
                </a:rPr>
                <a:t>. </a:t>
              </a:r>
              <a:r>
                <a:rPr lang="ko-KR" altLang="en-US" sz="6000" b="1" i="1" kern="0" dirty="0" smtClean="0">
                  <a:solidFill>
                    <a:srgbClr val="2574DB"/>
                  </a:solidFill>
                </a:rPr>
                <a:t>기술 설명</a:t>
              </a:r>
              <a:endParaRPr lang="en-US" altLang="ko-KR" sz="6000" b="1" i="1" kern="0" dirty="0" smtClean="0">
                <a:solidFill>
                  <a:srgbClr val="2574DB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536163" y="1664840"/>
              <a:ext cx="1167761" cy="1248700"/>
              <a:chOff x="304800" y="908050"/>
              <a:chExt cx="819150" cy="875926"/>
            </a:xfrm>
          </p:grpSpPr>
          <p:sp>
            <p:nvSpPr>
              <p:cNvPr id="54" name="대각선 방향의 모서리가 둥근 사각형 53"/>
              <p:cNvSpPr/>
              <p:nvPr/>
            </p:nvSpPr>
            <p:spPr>
              <a:xfrm>
                <a:off x="304800" y="995082"/>
                <a:ext cx="788894" cy="788894"/>
              </a:xfrm>
              <a:prstGeom prst="round2DiagRect">
                <a:avLst>
                  <a:gd name="adj1" fmla="val 26286"/>
                  <a:gd name="adj2" fmla="val 0"/>
                </a:avLst>
              </a:prstGeom>
              <a:solidFill>
                <a:srgbClr val="2574DB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b="1" dirty="0" smtClean="0">
                    <a:solidFill>
                      <a:prstClr val="white"/>
                    </a:solidFill>
                  </a:rPr>
                  <a:t>Big</a:t>
                </a:r>
              </a:p>
              <a:p>
                <a:pPr algn="ctr"/>
                <a:r>
                  <a:rPr lang="en-US" altLang="ko-KR" b="1" dirty="0" err="1" smtClean="0">
                    <a:solidFill>
                      <a:prstClr val="white"/>
                    </a:solidFill>
                  </a:rPr>
                  <a:t>Megabox</a:t>
                </a:r>
                <a:endParaRPr lang="en-US" altLang="ko-KR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908050" y="908050"/>
                <a:ext cx="215900" cy="215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 55"/>
              <p:cNvSpPr>
                <a:spLocks/>
              </p:cNvSpPr>
              <p:nvPr/>
            </p:nvSpPr>
            <p:spPr bwMode="auto">
              <a:xfrm>
                <a:off x="972835" y="980794"/>
                <a:ext cx="86329" cy="75555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FF6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endParaRPr lang="ko-KR" altLang="en-US" sz="1400">
                  <a:solidFill>
                    <a:srgbClr val="FF66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557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2574DB"/>
                </a:solidFill>
              </a:rPr>
              <a:t>AWS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사용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575" y="2085706"/>
            <a:ext cx="10058400" cy="24795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998418" y="140085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RDS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5615" y="5269467"/>
            <a:ext cx="4482317" cy="369332"/>
          </a:xfrm>
          <a:prstGeom prst="rect">
            <a:avLst/>
          </a:prstGeom>
          <a:solidFill>
            <a:srgbClr val="F4F7FC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‘movie’</a:t>
            </a:r>
            <a:r>
              <a:rPr lang="ko-KR" altLang="en-US" dirty="0" smtClean="0"/>
              <a:t>라는 이름의 데이터 베이스를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9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2574DB"/>
                </a:solidFill>
              </a:rPr>
              <a:t>AWS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사용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21603" y="5254841"/>
            <a:ext cx="4717958" cy="369332"/>
          </a:xfrm>
          <a:prstGeom prst="rect">
            <a:avLst/>
          </a:prstGeom>
          <a:solidFill>
            <a:srgbClr val="F4F7FC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장</a:t>
            </a:r>
            <a:r>
              <a:rPr lang="ko-KR" altLang="en-US" dirty="0"/>
              <a:t>고</a:t>
            </a:r>
            <a:r>
              <a:rPr lang="ko-KR" altLang="en-US" dirty="0" smtClean="0"/>
              <a:t> 프로젝트와 </a:t>
            </a:r>
            <a:r>
              <a:rPr lang="en-US" altLang="ko-KR" dirty="0" smtClean="0"/>
              <a:t>RDS</a:t>
            </a:r>
            <a:r>
              <a:rPr lang="ko-KR" altLang="en-US" dirty="0" smtClean="0"/>
              <a:t>를 연결하기 위한 코드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19" y="2026798"/>
            <a:ext cx="6698561" cy="2804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998418" y="140085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RDS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1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2574DB"/>
                </a:solidFill>
              </a:rPr>
              <a:t>AWS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사용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06042" y="6110626"/>
            <a:ext cx="1821461" cy="369332"/>
          </a:xfrm>
          <a:prstGeom prst="rect">
            <a:avLst/>
          </a:prstGeom>
          <a:solidFill>
            <a:srgbClr val="F4F7FC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Dbeaver</a:t>
            </a:r>
            <a:r>
              <a:rPr lang="ko-KR" altLang="en-US" dirty="0" smtClean="0"/>
              <a:t>와 연결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98418" y="140085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RDS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29" y="1929449"/>
            <a:ext cx="3795089" cy="39017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402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2574DB"/>
                </a:solidFill>
              </a:rPr>
              <a:t>AWS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사용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1816" y="5181489"/>
            <a:ext cx="5554726" cy="369332"/>
          </a:xfrm>
          <a:prstGeom prst="rect">
            <a:avLst/>
          </a:prstGeom>
          <a:solidFill>
            <a:srgbClr val="F4F7FC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S3</a:t>
            </a:r>
            <a:r>
              <a:rPr lang="ko-KR" altLang="en-US" dirty="0" smtClean="0"/>
              <a:t>를 사용하기 위해 </a:t>
            </a:r>
            <a:r>
              <a:rPr lang="en-US" altLang="ko-KR" dirty="0" smtClean="0"/>
              <a:t>IAM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‘movie’</a:t>
            </a:r>
            <a:r>
              <a:rPr lang="ko-KR" altLang="en-US" dirty="0" smtClean="0"/>
              <a:t>라는 사용자 추가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98418" y="1400851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IAM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287" y="2423073"/>
            <a:ext cx="5837426" cy="20118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180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2574DB"/>
                </a:solidFill>
              </a:rPr>
              <a:t>AWS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사용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96079" y="5008546"/>
            <a:ext cx="4652236" cy="369332"/>
          </a:xfrm>
          <a:prstGeom prst="rect">
            <a:avLst/>
          </a:prstGeom>
          <a:solidFill>
            <a:srgbClr val="F4F7FC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S3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‘movie708’</a:t>
            </a:r>
            <a:r>
              <a:rPr lang="ko-KR" altLang="en-US" dirty="0" smtClean="0"/>
              <a:t>이라는 이름의 </a:t>
            </a:r>
            <a:r>
              <a:rPr lang="ko-KR" altLang="en-US" dirty="0" err="1" smtClean="0"/>
              <a:t>버킷을</a:t>
            </a:r>
            <a:r>
              <a:rPr lang="ko-KR" altLang="en-US" dirty="0" smtClean="0"/>
              <a:t> 만듦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98418" y="140085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76" y="2274470"/>
            <a:ext cx="9533447" cy="23090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7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22" name="직사각형 17"/>
          <p:cNvSpPr/>
          <p:nvPr/>
        </p:nvSpPr>
        <p:spPr>
          <a:xfrm>
            <a:off x="1580068" y="2144633"/>
            <a:ext cx="108000" cy="3600000"/>
          </a:xfrm>
          <a:prstGeom prst="rect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18"/>
          <p:cNvSpPr/>
          <p:nvPr/>
        </p:nvSpPr>
        <p:spPr>
          <a:xfrm>
            <a:off x="1580068" y="3281283"/>
            <a:ext cx="108000" cy="2473100"/>
          </a:xfrm>
          <a:prstGeom prst="rect">
            <a:avLst/>
          </a:prstGeom>
          <a:solidFill>
            <a:srgbClr val="2574DB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26"/>
          <p:cNvSpPr/>
          <p:nvPr/>
        </p:nvSpPr>
        <p:spPr>
          <a:xfrm>
            <a:off x="1736838" y="1920217"/>
            <a:ext cx="24353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개발 과정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5196669" y="2144633"/>
            <a:ext cx="108000" cy="3600000"/>
          </a:xfrm>
          <a:prstGeom prst="rect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28"/>
          <p:cNvSpPr/>
          <p:nvPr/>
        </p:nvSpPr>
        <p:spPr>
          <a:xfrm>
            <a:off x="5196669" y="3281283"/>
            <a:ext cx="108000" cy="2473100"/>
          </a:xfrm>
          <a:prstGeom prst="rect">
            <a:avLst/>
          </a:prstGeom>
          <a:solidFill>
            <a:srgbClr val="FF6600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37"/>
          <p:cNvSpPr/>
          <p:nvPr/>
        </p:nvSpPr>
        <p:spPr>
          <a:xfrm>
            <a:off x="9033416" y="2144633"/>
            <a:ext cx="108000" cy="3600000"/>
          </a:xfrm>
          <a:prstGeom prst="rect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38"/>
          <p:cNvSpPr/>
          <p:nvPr/>
        </p:nvSpPr>
        <p:spPr>
          <a:xfrm>
            <a:off x="9033416" y="3281283"/>
            <a:ext cx="108000" cy="2473100"/>
          </a:xfrm>
          <a:prstGeom prst="rect">
            <a:avLst/>
          </a:prstGeom>
          <a:solidFill>
            <a:srgbClr val="2574DB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목차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54" name="직사각형 26"/>
          <p:cNvSpPr/>
          <p:nvPr/>
        </p:nvSpPr>
        <p:spPr>
          <a:xfrm>
            <a:off x="5400933" y="1914570"/>
            <a:ext cx="243538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기술 설명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5" name="직사각형 26"/>
          <p:cNvSpPr/>
          <p:nvPr/>
        </p:nvSpPr>
        <p:spPr>
          <a:xfrm>
            <a:off x="9192110" y="1920217"/>
            <a:ext cx="24353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소감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타원 20"/>
          <p:cNvSpPr/>
          <p:nvPr/>
        </p:nvSpPr>
        <p:spPr>
          <a:xfrm>
            <a:off x="2050232" y="3064346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직사각형 21"/>
          <p:cNvSpPr/>
          <p:nvPr/>
        </p:nvSpPr>
        <p:spPr>
          <a:xfrm>
            <a:off x="2210887" y="2975566"/>
            <a:ext cx="1865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보유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사용기술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6" name="타원 22"/>
          <p:cNvSpPr/>
          <p:nvPr/>
        </p:nvSpPr>
        <p:spPr>
          <a:xfrm>
            <a:off x="2052733" y="3536077"/>
            <a:ext cx="180000" cy="180000"/>
          </a:xfrm>
          <a:prstGeom prst="ellipse">
            <a:avLst/>
          </a:prstGeom>
          <a:solidFill>
            <a:srgbClr val="2574DB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8" name="직사각형 23"/>
          <p:cNvSpPr/>
          <p:nvPr/>
        </p:nvSpPr>
        <p:spPr>
          <a:xfrm>
            <a:off x="2234210" y="3426022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개발기간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9" name="타원 24"/>
          <p:cNvSpPr/>
          <p:nvPr/>
        </p:nvSpPr>
        <p:spPr>
          <a:xfrm>
            <a:off x="2043968" y="4015007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0" name="직사각형 25"/>
          <p:cNvSpPr/>
          <p:nvPr/>
        </p:nvSpPr>
        <p:spPr>
          <a:xfrm>
            <a:off x="2232733" y="3902889"/>
            <a:ext cx="1287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DB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테이블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6" name="타원 22"/>
          <p:cNvSpPr/>
          <p:nvPr/>
        </p:nvSpPr>
        <p:spPr>
          <a:xfrm>
            <a:off x="2050232" y="4462635"/>
            <a:ext cx="180000" cy="180000"/>
          </a:xfrm>
          <a:prstGeom prst="ellipse">
            <a:avLst/>
          </a:prstGeom>
          <a:solidFill>
            <a:srgbClr val="2574DB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7" name="직사각형 23"/>
          <p:cNvSpPr/>
          <p:nvPr/>
        </p:nvSpPr>
        <p:spPr>
          <a:xfrm>
            <a:off x="2188292" y="5238161"/>
            <a:ext cx="18133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프로젝트 트리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60" name="타원 24"/>
          <p:cNvSpPr/>
          <p:nvPr/>
        </p:nvSpPr>
        <p:spPr>
          <a:xfrm>
            <a:off x="2050232" y="4895397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1" name="직사각형 25"/>
          <p:cNvSpPr/>
          <p:nvPr/>
        </p:nvSpPr>
        <p:spPr>
          <a:xfrm>
            <a:off x="2220314" y="4785342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순서도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5" name="타원 30"/>
          <p:cNvSpPr/>
          <p:nvPr/>
        </p:nvSpPr>
        <p:spPr>
          <a:xfrm>
            <a:off x="5674132" y="3070950"/>
            <a:ext cx="180000" cy="180000"/>
          </a:xfrm>
          <a:prstGeom prst="ellipse">
            <a:avLst/>
          </a:prstGeom>
          <a:solidFill>
            <a:srgbClr val="FF6600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3" name="타원 20"/>
          <p:cNvSpPr/>
          <p:nvPr/>
        </p:nvSpPr>
        <p:spPr>
          <a:xfrm>
            <a:off x="5662715" y="4040121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4" name="직사각형 21"/>
          <p:cNvSpPr/>
          <p:nvPr/>
        </p:nvSpPr>
        <p:spPr>
          <a:xfrm>
            <a:off x="5955017" y="2966394"/>
            <a:ext cx="2104901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유승종</a:t>
            </a: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  <a:p>
            <a:pPr algn="just"/>
            <a:endParaRPr lang="en-US" altLang="ko-KR" sz="500" dirty="0" smtClean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  <a:p>
            <a:pPr algn="just"/>
            <a:r>
              <a:rPr lang="ko-KR" altLang="en-US" sz="15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로그인</a:t>
            </a:r>
            <a:r>
              <a:rPr lang="en-US" altLang="ko-KR" sz="15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5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회원가입 등</a:t>
            </a:r>
            <a:endParaRPr lang="en-US" altLang="ko-KR" sz="1500" dirty="0" smtClean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  <a:p>
            <a:pPr algn="just"/>
            <a:r>
              <a:rPr lang="ko-KR" altLang="en-US" sz="15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회원 관련 기능</a:t>
            </a:r>
            <a:endParaRPr lang="en-US" altLang="ko-KR" sz="1500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3" name="직사각형 21"/>
          <p:cNvSpPr/>
          <p:nvPr/>
        </p:nvSpPr>
        <p:spPr>
          <a:xfrm>
            <a:off x="5923301" y="3931959"/>
            <a:ext cx="2104901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양준호</a:t>
            </a: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  <a:p>
            <a:pPr algn="just"/>
            <a:endParaRPr lang="en-US" altLang="ko-KR" sz="500" dirty="0" smtClean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  <a:p>
            <a:pPr algn="just"/>
            <a:r>
              <a:rPr lang="ko-KR" altLang="en-US" sz="15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영화 상세 정보 페이지</a:t>
            </a:r>
            <a:r>
              <a:rPr lang="en-US" altLang="ko-KR" sz="15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,</a:t>
            </a:r>
          </a:p>
          <a:p>
            <a:pPr algn="just"/>
            <a:r>
              <a:rPr lang="ko-KR" altLang="en-US" sz="15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댓글 기능</a:t>
            </a:r>
            <a:endParaRPr lang="en-US" altLang="ko-KR" sz="1500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4" name="직사각형 21"/>
          <p:cNvSpPr/>
          <p:nvPr/>
        </p:nvSpPr>
        <p:spPr>
          <a:xfrm>
            <a:off x="5853255" y="4928261"/>
            <a:ext cx="21049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박현정</a:t>
            </a: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  <a:p>
            <a:pPr algn="just"/>
            <a:endParaRPr lang="en-US" altLang="ko-KR" sz="500" dirty="0" smtClean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  <a:p>
            <a:pPr algn="just"/>
            <a:r>
              <a:rPr lang="ko-KR" altLang="en-US" sz="15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영화 예매 기능</a:t>
            </a:r>
            <a:endParaRPr lang="en-US" altLang="ko-KR" sz="1500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7" name="타원 20"/>
          <p:cNvSpPr/>
          <p:nvPr/>
        </p:nvSpPr>
        <p:spPr>
          <a:xfrm>
            <a:off x="9402002" y="3345753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8" name="직사각형 21"/>
          <p:cNvSpPr/>
          <p:nvPr/>
        </p:nvSpPr>
        <p:spPr>
          <a:xfrm>
            <a:off x="9658094" y="4665198"/>
            <a:ext cx="21049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유승종</a:t>
            </a: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9" name="타원 24"/>
          <p:cNvSpPr/>
          <p:nvPr/>
        </p:nvSpPr>
        <p:spPr>
          <a:xfrm>
            <a:off x="9401212" y="4775253"/>
            <a:ext cx="180000" cy="180000"/>
          </a:xfrm>
          <a:prstGeom prst="ellipse">
            <a:avLst/>
          </a:prstGeom>
          <a:noFill/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0" name="직사각형 21"/>
          <p:cNvSpPr/>
          <p:nvPr/>
        </p:nvSpPr>
        <p:spPr>
          <a:xfrm>
            <a:off x="9658094" y="3967731"/>
            <a:ext cx="21049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양준호</a:t>
            </a: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81" name="직사각형 21"/>
          <p:cNvSpPr/>
          <p:nvPr/>
        </p:nvSpPr>
        <p:spPr>
          <a:xfrm>
            <a:off x="9658094" y="3240537"/>
            <a:ext cx="21049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박현정</a:t>
            </a: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82" name="타원 22"/>
          <p:cNvSpPr/>
          <p:nvPr/>
        </p:nvSpPr>
        <p:spPr>
          <a:xfrm>
            <a:off x="9402002" y="4060503"/>
            <a:ext cx="180000" cy="180000"/>
          </a:xfrm>
          <a:prstGeom prst="ellipse">
            <a:avLst/>
          </a:prstGeom>
          <a:solidFill>
            <a:srgbClr val="2574DB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3" name="타원 30"/>
          <p:cNvSpPr/>
          <p:nvPr/>
        </p:nvSpPr>
        <p:spPr>
          <a:xfrm>
            <a:off x="5654319" y="5073312"/>
            <a:ext cx="180000" cy="180000"/>
          </a:xfrm>
          <a:prstGeom prst="ellipse">
            <a:avLst/>
          </a:prstGeom>
          <a:solidFill>
            <a:srgbClr val="FF6600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타원 22"/>
          <p:cNvSpPr/>
          <p:nvPr/>
        </p:nvSpPr>
        <p:spPr>
          <a:xfrm>
            <a:off x="2043941" y="5284864"/>
            <a:ext cx="180000" cy="180000"/>
          </a:xfrm>
          <a:prstGeom prst="ellipse">
            <a:avLst/>
          </a:prstGeom>
          <a:solidFill>
            <a:srgbClr val="2574DB"/>
          </a:solidFill>
          <a:ln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8" name="직사각형 23"/>
          <p:cNvSpPr/>
          <p:nvPr/>
        </p:nvSpPr>
        <p:spPr>
          <a:xfrm>
            <a:off x="2230232" y="4348360"/>
            <a:ext cx="6591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ERD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0634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2574DB"/>
                </a:solidFill>
              </a:rPr>
              <a:t>AWS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사용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3812" y="5374864"/>
            <a:ext cx="5285934" cy="646331"/>
          </a:xfrm>
          <a:prstGeom prst="rect">
            <a:avLst/>
          </a:prstGeom>
          <a:solidFill>
            <a:srgbClr val="F4F7FC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장</a:t>
            </a:r>
            <a:r>
              <a:rPr lang="ko-KR" altLang="en-US" dirty="0"/>
              <a:t>고</a:t>
            </a:r>
            <a:r>
              <a:rPr lang="ko-KR" altLang="en-US" dirty="0" smtClean="0"/>
              <a:t> 프로젝트의 </a:t>
            </a:r>
            <a:r>
              <a:rPr lang="en-US" altLang="ko-KR" dirty="0" smtClean="0"/>
              <a:t>setting.py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INSTALLED_APPS</a:t>
            </a:r>
            <a:r>
              <a:rPr lang="ko-KR" altLang="en-US" dirty="0" smtClean="0"/>
              <a:t>에</a:t>
            </a:r>
            <a:endParaRPr lang="en-US" altLang="ko-KR" dirty="0" smtClean="0"/>
          </a:p>
          <a:p>
            <a:r>
              <a:rPr lang="en-US" altLang="ko-KR" dirty="0" smtClean="0"/>
              <a:t>‘storages’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98418" y="140085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56" y="2073862"/>
            <a:ext cx="3999481" cy="29346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135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2574DB"/>
                </a:solidFill>
              </a:rPr>
              <a:t>AWS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사용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9460" y="5456926"/>
            <a:ext cx="4774640" cy="369332"/>
          </a:xfrm>
          <a:prstGeom prst="rect">
            <a:avLst/>
          </a:prstGeom>
          <a:solidFill>
            <a:srgbClr val="F4F7FC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장</a:t>
            </a:r>
            <a:r>
              <a:rPr lang="ko-KR" altLang="en-US" dirty="0"/>
              <a:t>고</a:t>
            </a:r>
            <a:r>
              <a:rPr lang="ko-KR" altLang="en-US" dirty="0" smtClean="0"/>
              <a:t> 프로젝트와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를 연결하기 위한 코드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98418" y="140085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08" y="1859144"/>
            <a:ext cx="8695174" cy="31397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215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2574DB"/>
                </a:solidFill>
              </a:rPr>
              <a:t>AWS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사용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1807" y="6160311"/>
            <a:ext cx="2380780" cy="369332"/>
          </a:xfrm>
          <a:prstGeom prst="rect">
            <a:avLst/>
          </a:prstGeom>
          <a:solidFill>
            <a:srgbClr val="F4F7FC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S3</a:t>
            </a:r>
            <a:r>
              <a:rPr lang="ko-KR" altLang="en-US" dirty="0" smtClean="0"/>
              <a:t>로 보낼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폴더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98418" y="140085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197" y="1770183"/>
            <a:ext cx="2528000" cy="42085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229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2574DB"/>
                </a:solidFill>
              </a:rPr>
              <a:t>AWS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사용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5101" y="5389269"/>
            <a:ext cx="6255943" cy="646331"/>
          </a:xfrm>
          <a:prstGeom prst="rect">
            <a:avLst/>
          </a:prstGeom>
          <a:solidFill>
            <a:srgbClr val="F4F7FC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파이참</a:t>
            </a:r>
            <a:r>
              <a:rPr lang="ko-KR" altLang="en-US" dirty="0"/>
              <a:t> </a:t>
            </a:r>
            <a:r>
              <a:rPr lang="ko-KR" altLang="en-US" dirty="0" smtClean="0"/>
              <a:t>터미널에 </a:t>
            </a:r>
            <a:r>
              <a:rPr lang="en-US" altLang="ko-KR" dirty="0"/>
              <a:t>“python manage.py </a:t>
            </a:r>
            <a:r>
              <a:rPr lang="en-US" altLang="ko-KR" dirty="0" err="1" smtClean="0"/>
              <a:t>collectstatic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명령어 </a:t>
            </a:r>
            <a:endParaRPr lang="en-US" altLang="ko-KR" dirty="0" smtClean="0"/>
          </a:p>
          <a:p>
            <a:r>
              <a:rPr lang="ko-KR" altLang="en-US" dirty="0" smtClean="0"/>
              <a:t>입력 시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S3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Static</a:t>
            </a:r>
            <a:r>
              <a:rPr lang="ko-KR" altLang="en-US" dirty="0" smtClean="0"/>
              <a:t>폴더가 추가됨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98418" y="140085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656" y="1836282"/>
            <a:ext cx="5563082" cy="31854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526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2574DB"/>
                </a:solidFill>
              </a:rPr>
              <a:t>AWS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사용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8138" y="6168244"/>
            <a:ext cx="4588115" cy="369332"/>
          </a:xfrm>
          <a:prstGeom prst="rect">
            <a:avLst/>
          </a:prstGeom>
          <a:solidFill>
            <a:srgbClr val="F4F7FC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Static</a:t>
            </a:r>
            <a:r>
              <a:rPr lang="ko-KR" altLang="en-US" dirty="0" smtClean="0"/>
              <a:t>폴더의 내용물들도 전부 같이 보내짐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98417" y="107289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74" y="1442228"/>
            <a:ext cx="4100739" cy="45646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430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2574DB"/>
                </a:solidFill>
              </a:rPr>
              <a:t>AWS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사용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85" y="1704975"/>
            <a:ext cx="7581900" cy="40576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48848" y="1251935"/>
            <a:ext cx="247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AWS </a:t>
            </a:r>
            <a:r>
              <a:rPr lang="ko-KR" altLang="en-US" b="1" dirty="0" smtClean="0">
                <a:solidFill>
                  <a:srgbClr val="FF0000"/>
                </a:solidFill>
              </a:rPr>
              <a:t>서비스의 구성도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8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575" cy="107315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720" y="85090"/>
            <a:ext cx="7537450" cy="103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주요 기능</a:t>
            </a:r>
            <a:endParaRPr lang="en-US" altLang="ko-KR" sz="3200" b="1" i="1" kern="0" dirty="0">
              <a:solidFill>
                <a:srgbClr val="2574DB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900" b="1" kern="0" dirty="0" smtClean="0">
                <a:solidFill>
                  <a:srgbClr val="5793E3"/>
                </a:solidFill>
              </a:rPr>
              <a:t>개인이 맡은 주요 기능들</a:t>
            </a:r>
            <a:r>
              <a:rPr lang="en-US" altLang="ko-KR" sz="900" b="1" kern="0" dirty="0">
                <a:solidFill>
                  <a:srgbClr val="5793E3"/>
                </a:solidFill>
              </a:rPr>
              <a:t> </a:t>
            </a:r>
            <a:r>
              <a:rPr lang="en-US" altLang="ko-KR" sz="900" b="1" kern="0" dirty="0" smtClean="0">
                <a:solidFill>
                  <a:srgbClr val="5793E3"/>
                </a:solidFill>
              </a:rPr>
              <a:t>- </a:t>
            </a:r>
            <a:r>
              <a:rPr lang="ko-KR" altLang="en-US" sz="900" b="1" kern="0" dirty="0" smtClean="0">
                <a:solidFill>
                  <a:srgbClr val="5793E3"/>
                </a:solidFill>
              </a:rPr>
              <a:t>유승종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 rot="16200000">
            <a:off x="3208020" y="2702560"/>
            <a:ext cx="1424940" cy="1600200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258820" y="2949575"/>
            <a:ext cx="1323340" cy="1524000"/>
            <a:chOff x="3258820" y="2949575"/>
            <a:chExt cx="1323340" cy="1524000"/>
          </a:xfrm>
        </p:grpSpPr>
        <p:sp>
          <p:nvSpPr>
            <p:cNvPr id="20" name="육각형 19"/>
            <p:cNvSpPr/>
            <p:nvPr/>
          </p:nvSpPr>
          <p:spPr>
            <a:xfrm rot="16200000">
              <a:off x="3158490" y="3049905"/>
              <a:ext cx="1524000" cy="1323340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chemeClr val="bg1"/>
            </a:solidFill>
            <a:ln>
              <a:solidFill>
                <a:srgbClr val="2574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322320" y="3526790"/>
              <a:ext cx="1196340" cy="33337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srgbClr val="2574DB"/>
                  </a:solidFill>
                </a:rPr>
                <a:t>로그</a:t>
              </a:r>
              <a:r>
                <a:rPr lang="ko-KR" altLang="en-US" sz="1200" b="1" dirty="0">
                  <a:solidFill>
                    <a:srgbClr val="2574DB"/>
                  </a:solidFill>
                </a:rPr>
                <a:t>인</a:t>
              </a:r>
              <a:endParaRPr lang="en-US" altLang="ko-KR" sz="1200" b="1" dirty="0">
                <a:solidFill>
                  <a:srgbClr val="2574DB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807585" y="2949575"/>
            <a:ext cx="1323340" cy="1524000"/>
            <a:chOff x="4807585" y="2949575"/>
            <a:chExt cx="1323340" cy="1524000"/>
          </a:xfrm>
        </p:grpSpPr>
        <p:sp>
          <p:nvSpPr>
            <p:cNvPr id="24" name="육각형 23"/>
            <p:cNvSpPr/>
            <p:nvPr/>
          </p:nvSpPr>
          <p:spPr>
            <a:xfrm rot="16200000">
              <a:off x="4707255" y="3049905"/>
              <a:ext cx="1524000" cy="1323340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chemeClr val="bg1"/>
            </a:solidFill>
            <a:ln>
              <a:solidFill>
                <a:srgbClr val="2574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871085" y="3526790"/>
              <a:ext cx="1196340" cy="33337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 smtClean="0">
                  <a:solidFill>
                    <a:srgbClr val="2574DB"/>
                  </a:solidFill>
                </a:rPr>
                <a:t>ID/PW</a:t>
              </a:r>
              <a:r>
                <a:rPr lang="ko-KR" altLang="en-US" sz="1200" b="1" dirty="0" smtClean="0">
                  <a:solidFill>
                    <a:srgbClr val="2574DB"/>
                  </a:solidFill>
                </a:rPr>
                <a:t>찾기</a:t>
              </a:r>
              <a:endParaRPr lang="en-US" altLang="ko-KR" sz="1200" b="1" dirty="0">
                <a:solidFill>
                  <a:srgbClr val="2574DB"/>
                </a:solidFill>
              </a:endParaRPr>
            </a:p>
          </p:txBody>
        </p:sp>
      </p:grpSp>
      <p:sp>
        <p:nvSpPr>
          <p:cNvPr id="26" name="자유형 25"/>
          <p:cNvSpPr/>
          <p:nvPr/>
        </p:nvSpPr>
        <p:spPr>
          <a:xfrm rot="5400000">
            <a:off x="4756785" y="3152775"/>
            <a:ext cx="1424940" cy="1600200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 rot="16200000">
            <a:off x="6311265" y="2702560"/>
            <a:ext cx="1424940" cy="1600200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362065" y="2949575"/>
            <a:ext cx="1323340" cy="1524000"/>
            <a:chOff x="6362065" y="2949575"/>
            <a:chExt cx="1323340" cy="1524000"/>
          </a:xfrm>
        </p:grpSpPr>
        <p:sp>
          <p:nvSpPr>
            <p:cNvPr id="29" name="육각형 28"/>
            <p:cNvSpPr/>
            <p:nvPr/>
          </p:nvSpPr>
          <p:spPr>
            <a:xfrm rot="16200000">
              <a:off x="6261735" y="3049905"/>
              <a:ext cx="1524000" cy="1323340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chemeClr val="bg1"/>
            </a:solidFill>
            <a:ln>
              <a:solidFill>
                <a:srgbClr val="2574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425565" y="3526790"/>
              <a:ext cx="1196340" cy="33337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srgbClr val="2574DB"/>
                  </a:solidFill>
                </a:rPr>
                <a:t>회원가입</a:t>
              </a:r>
              <a:endParaRPr lang="en-US" altLang="ko-KR" sz="1200" b="1" dirty="0">
                <a:solidFill>
                  <a:srgbClr val="2574DB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910830" y="2949575"/>
            <a:ext cx="1323340" cy="1524000"/>
            <a:chOff x="7910830" y="2949575"/>
            <a:chExt cx="1323340" cy="1524000"/>
          </a:xfrm>
        </p:grpSpPr>
        <p:sp>
          <p:nvSpPr>
            <p:cNvPr id="32" name="육각형 31"/>
            <p:cNvSpPr/>
            <p:nvPr/>
          </p:nvSpPr>
          <p:spPr>
            <a:xfrm rot="16200000">
              <a:off x="7810500" y="3049905"/>
              <a:ext cx="1524000" cy="1323340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chemeClr val="bg1"/>
            </a:solidFill>
            <a:ln>
              <a:solidFill>
                <a:srgbClr val="2574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974330" y="3526790"/>
              <a:ext cx="1196340" cy="33337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srgbClr val="2574DB"/>
                  </a:solidFill>
                </a:rPr>
                <a:t>회원 정보</a:t>
              </a:r>
              <a:endParaRPr lang="en-US" altLang="ko-KR" sz="1200" b="1" dirty="0">
                <a:solidFill>
                  <a:srgbClr val="2574DB"/>
                </a:solidFill>
              </a:endParaRPr>
            </a:p>
          </p:txBody>
        </p:sp>
      </p:grpSp>
      <p:sp>
        <p:nvSpPr>
          <p:cNvPr id="34" name="자유형 33"/>
          <p:cNvSpPr/>
          <p:nvPr/>
        </p:nvSpPr>
        <p:spPr>
          <a:xfrm rot="5400000">
            <a:off x="7860030" y="3152775"/>
            <a:ext cx="1424940" cy="1600200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>
            <a:spLocks/>
          </p:cNvSpPr>
          <p:nvPr/>
        </p:nvSpPr>
        <p:spPr>
          <a:xfrm>
            <a:off x="4693920" y="5713730"/>
            <a:ext cx="1549400" cy="738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>
                    <a:lumMod val="65000"/>
                    <a:lumOff val="35000"/>
                  </a:srgbClr>
                </a:solidFill>
                <a:latin typeface="맑은 고딕" charset="0"/>
                <a:ea typeface="맑은 고딕" charset="0"/>
              </a:rPr>
              <a:t>- ID 찾기</a:t>
            </a:r>
            <a:endParaRPr lang="ko-KR" altLang="en-US" sz="1400">
              <a:solidFill>
                <a:srgbClr val="000000">
                  <a:lumMod val="65000"/>
                  <a:lumOff val="35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>
                    <a:lumMod val="65000"/>
                    <a:lumOff val="35000"/>
                  </a:srgbClr>
                </a:solidFill>
                <a:latin typeface="맑은 고딕" charset="0"/>
                <a:ea typeface="맑은 고딕" charset="0"/>
              </a:rPr>
              <a:t>- PW 찾기</a:t>
            </a:r>
            <a:endParaRPr lang="ko-KR" altLang="en-US" sz="1400">
              <a:solidFill>
                <a:srgbClr val="000000">
                  <a:lumMod val="65000"/>
                  <a:lumOff val="3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모서리가 둥근 직사각형 39"/>
          <p:cNvSpPr>
            <a:spLocks/>
          </p:cNvSpPr>
          <p:nvPr/>
        </p:nvSpPr>
        <p:spPr>
          <a:xfrm>
            <a:off x="4946015" y="5334635"/>
            <a:ext cx="1000125" cy="270510"/>
          </a:xfrm>
          <a:prstGeom prst="roundRect">
            <a:avLst>
              <a:gd name="adj" fmla="val 50000"/>
            </a:avLst>
          </a:prstGeom>
          <a:solidFill>
            <a:srgbClr val="2574D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CONTENTS</a:t>
            </a:r>
            <a:endParaRPr lang="ko-KR" altLang="en-US" sz="9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1" name="직사각형 40"/>
          <p:cNvSpPr>
            <a:spLocks/>
          </p:cNvSpPr>
          <p:nvPr/>
        </p:nvSpPr>
        <p:spPr>
          <a:xfrm>
            <a:off x="7828914" y="5725160"/>
            <a:ext cx="1549400" cy="738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맑은 고딕"/>
              <a:buChar char="-"/>
            </a:pPr>
            <a:r>
              <a:rPr sz="1400">
                <a:solidFill>
                  <a:srgbClr val="000000">
                    <a:lumMod val="65000"/>
                    <a:lumOff val="35000"/>
                  </a:srgbClr>
                </a:solidFill>
                <a:latin typeface="맑은 고딕" charset="0"/>
                <a:ea typeface="맑은 고딕" charset="0"/>
              </a:rPr>
              <a:t>정보 수정</a:t>
            </a:r>
            <a:endParaRPr lang="ko-KR" altLang="en-US" sz="1400">
              <a:solidFill>
                <a:srgbClr val="000000">
                  <a:lumMod val="65000"/>
                  <a:lumOff val="35000"/>
                </a:srgbClr>
              </a:solidFill>
              <a:latin typeface="맑은 고딕" charset="0"/>
              <a:ea typeface="맑은 고딕" charset="0"/>
            </a:endParaRPr>
          </a:p>
          <a:p>
            <a:pPr marL="171450" indent="-17145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맑은 고딕"/>
              <a:buChar char="-"/>
            </a:pPr>
            <a:r>
              <a:rPr sz="1400">
                <a:solidFill>
                  <a:srgbClr val="000000">
                    <a:lumMod val="65000"/>
                    <a:lumOff val="35000"/>
                  </a:srgbClr>
                </a:solidFill>
                <a:latin typeface="맑은 고딕" charset="0"/>
                <a:ea typeface="맑은 고딕" charset="0"/>
              </a:rPr>
              <a:t>회원 탈퇴</a:t>
            </a:r>
            <a:endParaRPr lang="ko-KR" altLang="en-US" sz="1400">
              <a:solidFill>
                <a:srgbClr val="000000">
                  <a:lumMod val="65000"/>
                  <a:lumOff val="3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모서리가 둥근 직사각형 41"/>
          <p:cNvSpPr>
            <a:spLocks/>
          </p:cNvSpPr>
          <p:nvPr/>
        </p:nvSpPr>
        <p:spPr>
          <a:xfrm>
            <a:off x="8081010" y="5346065"/>
            <a:ext cx="1000125" cy="270510"/>
          </a:xfrm>
          <a:prstGeom prst="roundRect">
            <a:avLst>
              <a:gd name="adj" fmla="val 50000"/>
            </a:avLst>
          </a:prstGeom>
          <a:solidFill>
            <a:srgbClr val="2574D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CONTENTS</a:t>
            </a:r>
            <a:endParaRPr lang="ko-KR" altLang="en-US" sz="9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4" name="왼쪽 대괄호 43"/>
          <p:cNvSpPr/>
          <p:nvPr/>
        </p:nvSpPr>
        <p:spPr>
          <a:xfrm rot="5400000">
            <a:off x="4874895" y="1435100"/>
            <a:ext cx="415290" cy="2323465"/>
          </a:xfrm>
          <a:prstGeom prst="leftBracket">
            <a:avLst>
              <a:gd name="adj" fmla="val 0"/>
            </a:avLst>
          </a:prstGeom>
          <a:ln>
            <a:solidFill>
              <a:srgbClr val="2574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왼쪽 대괄호 44"/>
          <p:cNvSpPr/>
          <p:nvPr/>
        </p:nvSpPr>
        <p:spPr>
          <a:xfrm rot="5400000">
            <a:off x="7125335" y="1507490"/>
            <a:ext cx="560705" cy="2323465"/>
          </a:xfrm>
          <a:prstGeom prst="leftBracket">
            <a:avLst>
              <a:gd name="adj" fmla="val 0"/>
            </a:avLst>
          </a:prstGeom>
          <a:ln>
            <a:solidFill>
              <a:srgbClr val="2574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5534660" y="1812925"/>
            <a:ext cx="1426210" cy="215900"/>
          </a:xfrm>
          <a:prstGeom prst="roundRect">
            <a:avLst>
              <a:gd name="adj" fmla="val 50000"/>
            </a:avLst>
          </a:prstGeom>
          <a:solidFill>
            <a:srgbClr val="2574DB"/>
          </a:solidFill>
          <a:ln w="6350">
            <a:solidFill>
              <a:srgbClr val="257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mtClean="0">
                <a:solidFill>
                  <a:prstClr val="white"/>
                </a:solidFill>
              </a:rPr>
              <a:t>영화 예매 사이트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6243955" y="2028825"/>
            <a:ext cx="0" cy="360045"/>
          </a:xfrm>
          <a:prstGeom prst="line">
            <a:avLst/>
          </a:prstGeom>
          <a:ln w="6350">
            <a:solidFill>
              <a:srgbClr val="2574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6244590" y="2378710"/>
            <a:ext cx="0" cy="848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텍스트 상자 51"/>
          <p:cNvSpPr txBox="1">
            <a:spLocks/>
          </p:cNvSpPr>
          <p:nvPr/>
        </p:nvSpPr>
        <p:spPr>
          <a:xfrm>
            <a:off x="3375660" y="4638675"/>
            <a:ext cx="10871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C6600"/>
                </a:solidFill>
                <a:latin typeface="맑은 고딕" charset="0"/>
                <a:ea typeface="맑은 고딕" charset="0"/>
              </a:rPr>
              <a:t>&lt;select&gt;</a:t>
            </a:r>
            <a:endParaRPr lang="ko-KR" altLang="en-US" sz="1800">
              <a:solidFill>
                <a:srgbClr val="FC66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>
            <a:off x="4923155" y="4627880"/>
            <a:ext cx="1087120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C6600"/>
                </a:solidFill>
                <a:latin typeface="맑은 고딕" charset="0"/>
                <a:ea typeface="맑은 고딕" charset="0"/>
              </a:rPr>
              <a:t>&lt;select&gt;</a:t>
            </a:r>
            <a:endParaRPr lang="ko-KR" altLang="en-US" sz="1800">
              <a:solidFill>
                <a:srgbClr val="FC66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>
            <a:off x="6475730" y="4617085"/>
            <a:ext cx="1076960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C6600"/>
                </a:solidFill>
                <a:latin typeface="맑은 고딕" charset="0"/>
                <a:ea typeface="맑은 고딕" charset="0"/>
              </a:rPr>
              <a:t>&lt;insert&gt;</a:t>
            </a:r>
            <a:endParaRPr lang="ko-KR" altLang="en-US" sz="1800">
              <a:solidFill>
                <a:srgbClr val="FC66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>
            <a:off x="8010525" y="4630420"/>
            <a:ext cx="122491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C6600"/>
                </a:solidFill>
                <a:latin typeface="맑은 고딕" charset="0"/>
                <a:ea typeface="맑은 고딕" charset="0"/>
              </a:rPr>
              <a:t>&lt;update&gt;</a:t>
            </a:r>
            <a:endParaRPr lang="ko-KR" altLang="en-US" sz="1800">
              <a:solidFill>
                <a:srgbClr val="FC66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>
            <a:off x="8046085" y="4926330"/>
            <a:ext cx="113855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C6600"/>
                </a:solidFill>
                <a:latin typeface="맑은 고딕" charset="0"/>
                <a:ea typeface="맑은 고딕" charset="0"/>
              </a:rPr>
              <a:t>&lt;delete&gt;</a:t>
            </a:r>
            <a:endParaRPr lang="ko-KR" altLang="en-US" sz="1800">
              <a:solidFill>
                <a:srgbClr val="FC66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1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696944" y="85204"/>
            <a:ext cx="7257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담당 파트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순서도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12" y="1685925"/>
            <a:ext cx="6505575" cy="3486150"/>
          </a:xfrm>
          <a:prstGeom prst="rect">
            <a:avLst/>
          </a:prstGeom>
        </p:spPr>
      </p:pic>
      <p:sp>
        <p:nvSpPr>
          <p:cNvPr id="6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96" r="1242"/>
          <a:stretch/>
        </p:blipFill>
        <p:spPr>
          <a:xfrm>
            <a:off x="1057655" y="1611983"/>
            <a:ext cx="10490181" cy="50188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메인 화면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회원가입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76" y="1565871"/>
            <a:ext cx="10058400" cy="44750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0321159" y="1565872"/>
            <a:ext cx="767256" cy="410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46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69760" y="1385243"/>
            <a:ext cx="8252480" cy="2795165"/>
            <a:chOff x="1969760" y="1664840"/>
            <a:chExt cx="8252480" cy="2795165"/>
          </a:xfrm>
        </p:grpSpPr>
        <p:sp>
          <p:nvSpPr>
            <p:cNvPr id="13" name="직사각형 12"/>
            <p:cNvSpPr/>
            <p:nvPr/>
          </p:nvSpPr>
          <p:spPr>
            <a:xfrm>
              <a:off x="1969760" y="2982677"/>
              <a:ext cx="8252480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endParaRPr lang="en-US" altLang="ko-KR" sz="3000" b="1" i="1" kern="0" dirty="0" smtClean="0">
                <a:solidFill>
                  <a:srgbClr val="2574DB"/>
                </a:solidFill>
              </a:endParaRPr>
            </a:p>
            <a:p>
              <a:pPr algn="ctr" latinLnBrk="0">
                <a:defRPr/>
              </a:pPr>
              <a:r>
                <a:rPr lang="en-US" altLang="ko-KR" sz="6000" b="1" i="1" kern="0" dirty="0" smtClean="0">
                  <a:solidFill>
                    <a:srgbClr val="2574DB"/>
                  </a:solidFill>
                </a:rPr>
                <a:t>1. </a:t>
              </a:r>
              <a:r>
                <a:rPr lang="ko-KR" altLang="en-US" sz="6000" b="1" i="1" kern="0" dirty="0" smtClean="0">
                  <a:solidFill>
                    <a:srgbClr val="2574DB"/>
                  </a:solidFill>
                </a:rPr>
                <a:t>개발 과정</a:t>
              </a:r>
              <a:endParaRPr lang="en-US" altLang="ko-KR" sz="6000" b="1" i="1" kern="0" dirty="0" smtClean="0">
                <a:solidFill>
                  <a:srgbClr val="2574DB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536163" y="1664840"/>
              <a:ext cx="1167761" cy="1248700"/>
              <a:chOff x="304800" y="908050"/>
              <a:chExt cx="819150" cy="875926"/>
            </a:xfrm>
          </p:grpSpPr>
          <p:sp>
            <p:nvSpPr>
              <p:cNvPr id="54" name="대각선 방향의 모서리가 둥근 사각형 53"/>
              <p:cNvSpPr/>
              <p:nvPr/>
            </p:nvSpPr>
            <p:spPr>
              <a:xfrm>
                <a:off x="304800" y="995082"/>
                <a:ext cx="788894" cy="788894"/>
              </a:xfrm>
              <a:prstGeom prst="round2DiagRect">
                <a:avLst>
                  <a:gd name="adj1" fmla="val 26286"/>
                  <a:gd name="adj2" fmla="val 0"/>
                </a:avLst>
              </a:prstGeom>
              <a:solidFill>
                <a:srgbClr val="2574DB"/>
              </a:solidFill>
              <a:ln>
                <a:noFill/>
              </a:ln>
              <a:effectLst>
                <a:outerShdw blurRad="317500" dist="38100" dir="5400000" algn="t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b="1" dirty="0" smtClean="0">
                    <a:solidFill>
                      <a:prstClr val="white"/>
                    </a:solidFill>
                  </a:rPr>
                  <a:t>Big</a:t>
                </a:r>
              </a:p>
              <a:p>
                <a:pPr algn="ctr"/>
                <a:r>
                  <a:rPr lang="en-US" altLang="ko-KR" b="1" dirty="0" err="1" smtClean="0">
                    <a:solidFill>
                      <a:prstClr val="white"/>
                    </a:solidFill>
                  </a:rPr>
                  <a:t>Megabox</a:t>
                </a:r>
                <a:endParaRPr lang="en-US" altLang="ko-KR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908050" y="908050"/>
                <a:ext cx="215900" cy="215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 55"/>
              <p:cNvSpPr>
                <a:spLocks/>
              </p:cNvSpPr>
              <p:nvPr/>
            </p:nvSpPr>
            <p:spPr bwMode="auto">
              <a:xfrm>
                <a:off x="972835" y="980794"/>
                <a:ext cx="86329" cy="75555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FF6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endParaRPr lang="ko-KR" altLang="en-US" sz="1400">
                  <a:solidFill>
                    <a:srgbClr val="FF66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443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회원가입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09" y="1526628"/>
            <a:ext cx="7953375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가입 여부 확인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64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회원가입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88" y="1443910"/>
            <a:ext cx="7140279" cy="52740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109545" y="1975949"/>
            <a:ext cx="14504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558456" y="5328753"/>
            <a:ext cx="25224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가입 여부 확인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31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회원가입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118" y="1443909"/>
            <a:ext cx="7068488" cy="52932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연결선 9"/>
          <p:cNvCxnSpPr/>
          <p:nvPr/>
        </p:nvCxnSpPr>
        <p:spPr>
          <a:xfrm>
            <a:off x="4204364" y="1975949"/>
            <a:ext cx="19969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511385" y="5985646"/>
            <a:ext cx="9984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가입 여부 확인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16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회원가입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979" y="1549011"/>
            <a:ext cx="6820776" cy="50181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가입 여부 확인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3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회원가입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가입 여부 확인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937" y="1541340"/>
            <a:ext cx="7374117" cy="4670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99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회원가입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약관 동의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73" y="1442228"/>
            <a:ext cx="6109453" cy="52276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55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회원가입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약관 동의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732" y="1442226"/>
            <a:ext cx="5352528" cy="51931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0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회원가입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약관 동의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68" y="1442228"/>
            <a:ext cx="5678656" cy="52439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79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회원가입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정보 입력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099" y="1442228"/>
            <a:ext cx="5201794" cy="51661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80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회원가입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정보 입력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099" y="1442228"/>
            <a:ext cx="5201794" cy="51661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415" y="3148010"/>
            <a:ext cx="3990975" cy="561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414" y="3931687"/>
            <a:ext cx="3952875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10606" y="4805854"/>
            <a:ext cx="3952875" cy="4429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48706" y="5436227"/>
            <a:ext cx="3914775" cy="4429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연결선 11"/>
          <p:cNvCxnSpPr/>
          <p:nvPr/>
        </p:nvCxnSpPr>
        <p:spPr>
          <a:xfrm flipV="1">
            <a:off x="6747642" y="3418487"/>
            <a:ext cx="472965" cy="8592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210097" y="3428997"/>
            <a:ext cx="34831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758152" y="4729655"/>
            <a:ext cx="10405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7788166" y="4398412"/>
            <a:ext cx="147144" cy="3312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063481" y="5027310"/>
            <a:ext cx="2878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063481" y="5634772"/>
            <a:ext cx="2878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336749" y="5027310"/>
            <a:ext cx="0" cy="6074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351283" y="5243512"/>
            <a:ext cx="10405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5381297" y="5150069"/>
            <a:ext cx="84308" cy="934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43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75777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보유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/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사용기술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07" y="5028861"/>
            <a:ext cx="1463574" cy="367732"/>
          </a:xfrm>
          <a:prstGeom prst="rect">
            <a:avLst/>
          </a:prstGeom>
        </p:spPr>
      </p:pic>
      <p:pic>
        <p:nvPicPr>
          <p:cNvPr id="8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296" y="4544242"/>
            <a:ext cx="1578296" cy="614280"/>
          </a:xfrm>
          <a:prstGeom prst="rect">
            <a:avLst/>
          </a:prstGeom>
        </p:spPr>
      </p:pic>
      <p:pic>
        <p:nvPicPr>
          <p:cNvPr id="10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026" y="5519163"/>
            <a:ext cx="1784882" cy="4272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77" y="2689366"/>
            <a:ext cx="1600665" cy="472172"/>
          </a:xfrm>
          <a:prstGeom prst="rect">
            <a:avLst/>
          </a:prstGeom>
        </p:spPr>
      </p:pic>
      <p:pic>
        <p:nvPicPr>
          <p:cNvPr id="16" name="그림 26">
            <a:extLst>
              <a:ext uri="{FF2B5EF4-FFF2-40B4-BE49-F238E27FC236}">
                <a16:creationId xmlns:a16="http://schemas.microsoft.com/office/drawing/2014/main" id="{ED846F51-7E14-D043-BC8F-8E58AB5A1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380" y="2681350"/>
            <a:ext cx="2189561" cy="801199"/>
          </a:xfrm>
          <a:prstGeom prst="rect">
            <a:avLst/>
          </a:prstGeom>
        </p:spPr>
      </p:pic>
      <p:pic>
        <p:nvPicPr>
          <p:cNvPr id="17" name="그림 28">
            <a:extLst>
              <a:ext uri="{FF2B5EF4-FFF2-40B4-BE49-F238E27FC236}">
                <a16:creationId xmlns:a16="http://schemas.microsoft.com/office/drawing/2014/main" id="{D2553781-0E16-3149-BA50-F1CC664CB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2673" y="3447929"/>
            <a:ext cx="1722526" cy="1033628"/>
          </a:xfrm>
          <a:prstGeom prst="rect">
            <a:avLst/>
          </a:prstGeom>
        </p:spPr>
      </p:pic>
      <p:pic>
        <p:nvPicPr>
          <p:cNvPr id="18" name="그림 30">
            <a:extLst>
              <a:ext uri="{FF2B5EF4-FFF2-40B4-BE49-F238E27FC236}">
                <a16:creationId xmlns:a16="http://schemas.microsoft.com/office/drawing/2014/main" id="{1CA4A04B-D507-8840-B21D-007A1E7229C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592" t="45932"/>
          <a:stretch/>
        </p:blipFill>
        <p:spPr>
          <a:xfrm>
            <a:off x="2385182" y="3715915"/>
            <a:ext cx="2050742" cy="1005619"/>
          </a:xfrm>
          <a:prstGeom prst="rect">
            <a:avLst/>
          </a:prstGeom>
        </p:spPr>
      </p:pic>
      <p:pic>
        <p:nvPicPr>
          <p:cNvPr id="19" name="그림 32">
            <a:extLst>
              <a:ext uri="{FF2B5EF4-FFF2-40B4-BE49-F238E27FC236}">
                <a16:creationId xmlns:a16="http://schemas.microsoft.com/office/drawing/2014/main" id="{D724B881-C1E0-0244-828C-DA1D33AD43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7452" y="5373332"/>
            <a:ext cx="1127227" cy="849235"/>
          </a:xfrm>
          <a:prstGeom prst="rect">
            <a:avLst/>
          </a:prstGeom>
        </p:spPr>
      </p:pic>
      <p:pic>
        <p:nvPicPr>
          <p:cNvPr id="21" name="Picture 9" descr="C:\Users\Administrator\Desktop\하둡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097" y="2724935"/>
            <a:ext cx="1561494" cy="75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What is AEM HTL Read-Eval-Print Loop tool? – AEM Corne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4" y="4780874"/>
            <a:ext cx="2350079" cy="117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C:\Users\Administrator\Desktop\파이참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02" y="3560338"/>
            <a:ext cx="1148708" cy="114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C:\Users\Administrator\Desktop\장고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62" y="3560338"/>
            <a:ext cx="1101857" cy="110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34">
            <a:extLst>
              <a:ext uri="{FF2B5EF4-FFF2-40B4-BE49-F238E27FC236}">
                <a16:creationId xmlns:a16="http://schemas.microsoft.com/office/drawing/2014/main" id="{002F27EC-674F-7448-B246-93B0758910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999" y="4483104"/>
            <a:ext cx="1159162" cy="11232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938AA97-93C3-4945-AE0B-FBE1C7F153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187" y="4439407"/>
            <a:ext cx="1277901" cy="757498"/>
          </a:xfrm>
          <a:prstGeom prst="rect">
            <a:avLst/>
          </a:prstGeom>
        </p:spPr>
      </p:pic>
      <p:pic>
        <p:nvPicPr>
          <p:cNvPr id="1026" name="Picture 2" descr="Linux]1. 리눅스의 탄생 및 역사 : 네이버 블로그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199" y="3755383"/>
            <a:ext cx="1604544" cy="70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초보자를 위한 AWS 웹구축] 2. IAM 유저 및 MFA 생성하기 | NDS Cloud ...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340" y="2190559"/>
            <a:ext cx="1069827" cy="99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아마존 AWS S3란? AWS S3 Glacier 에서 파일 꺼내는 방법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065" y="2409433"/>
            <a:ext cx="1063632" cy="79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맥 OS X 프로그램 III. VirtualBox ① 버추얼박스로 맥 OS X에서 ...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787" y="2443901"/>
            <a:ext cx="1159588" cy="115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이클립스 이미지 이미지 검색결과">
            <a:extLst>
              <a:ext uri="{FF2B5EF4-FFF2-40B4-BE49-F238E27FC236}">
                <a16:creationId xmlns:a16="http://schemas.microsoft.com/office/drawing/2014/main" id="{4859043D-0B94-054D-BDC3-9449BD462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059" y="4800934"/>
            <a:ext cx="1259470" cy="75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AWS RDS 시작하기 · 안녕 프로그래밍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8" y="2306846"/>
            <a:ext cx="686426" cy="84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우분투 버젼 (ubuntu version) 확인 하기 : 스마일서브 공식 블로그 ...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305" y="3530971"/>
            <a:ext cx="2072552" cy="146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86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회원가입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정보 입력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074" y="1706946"/>
            <a:ext cx="7147843" cy="4262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86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회원가입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정보 입력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318" y="1705802"/>
            <a:ext cx="7147693" cy="4245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761" y="4512220"/>
            <a:ext cx="4000500" cy="4191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/>
          <p:cNvCxnSpPr/>
          <p:nvPr/>
        </p:nvCxnSpPr>
        <p:spPr>
          <a:xfrm flipV="1">
            <a:off x="6984124" y="4721770"/>
            <a:ext cx="472965" cy="8592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446579" y="4721770"/>
            <a:ext cx="4926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02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회원가입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정보 입력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48" y="1442228"/>
            <a:ext cx="5214696" cy="52219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연결선 11"/>
          <p:cNvCxnSpPr/>
          <p:nvPr/>
        </p:nvCxnSpPr>
        <p:spPr>
          <a:xfrm>
            <a:off x="4666593" y="1922243"/>
            <a:ext cx="2133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1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회원가입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정보 입력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28" y="1442228"/>
            <a:ext cx="5181535" cy="52318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/>
          <p:cNvCxnSpPr/>
          <p:nvPr/>
        </p:nvCxnSpPr>
        <p:spPr>
          <a:xfrm>
            <a:off x="4666593" y="1922243"/>
            <a:ext cx="6621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68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회원가입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가입 완료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841" y="1575566"/>
            <a:ext cx="6196307" cy="50564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78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로그인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76" y="1565871"/>
            <a:ext cx="10058400" cy="44750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9385738" y="1565873"/>
            <a:ext cx="767256" cy="410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2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로그인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로그인 화면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3" y="1705467"/>
            <a:ext cx="7629525" cy="4371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7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로그인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로그인 화면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77" y="1442228"/>
            <a:ext cx="6945038" cy="51957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직선 연결선 7"/>
          <p:cNvCxnSpPr/>
          <p:nvPr/>
        </p:nvCxnSpPr>
        <p:spPr>
          <a:xfrm>
            <a:off x="4372299" y="2048367"/>
            <a:ext cx="12717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713885" y="4775801"/>
            <a:ext cx="15082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5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로그인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로그인 화면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84" y="1442228"/>
            <a:ext cx="6908624" cy="50111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연결선 9"/>
          <p:cNvCxnSpPr/>
          <p:nvPr/>
        </p:nvCxnSpPr>
        <p:spPr>
          <a:xfrm>
            <a:off x="4372299" y="2026196"/>
            <a:ext cx="13558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740155" y="5345164"/>
            <a:ext cx="13558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34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로그인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로그인 화면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97" y="1740939"/>
            <a:ext cx="8227998" cy="4144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519871" y="3164142"/>
            <a:ext cx="1966388" cy="43281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ID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글자수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8~12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글자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19871" y="3868865"/>
            <a:ext cx="2116598" cy="43281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PW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글자수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10~16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글자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714580" y="3380550"/>
            <a:ext cx="105117" cy="937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809187" y="3385396"/>
            <a:ext cx="7001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7728344" y="4070572"/>
            <a:ext cx="105117" cy="937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22951" y="4064908"/>
            <a:ext cx="7001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403833" y="4771527"/>
            <a:ext cx="3405353" cy="4941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79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5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개발 기간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197233"/>
              </p:ext>
            </p:extLst>
          </p:nvPr>
        </p:nvGraphicFramePr>
        <p:xfrm>
          <a:off x="1425388" y="2143114"/>
          <a:ext cx="9292890" cy="3529713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858578">
                  <a:extLst>
                    <a:ext uri="{9D8B030D-6E8A-4147-A177-3AD203B41FA5}">
                      <a16:colId xmlns:a16="http://schemas.microsoft.com/office/drawing/2014/main" val="576909071"/>
                    </a:ext>
                  </a:extLst>
                </a:gridCol>
                <a:gridCol w="1858578">
                  <a:extLst>
                    <a:ext uri="{9D8B030D-6E8A-4147-A177-3AD203B41FA5}">
                      <a16:colId xmlns:a16="http://schemas.microsoft.com/office/drawing/2014/main" val="2554877692"/>
                    </a:ext>
                  </a:extLst>
                </a:gridCol>
                <a:gridCol w="1858578">
                  <a:extLst>
                    <a:ext uri="{9D8B030D-6E8A-4147-A177-3AD203B41FA5}">
                      <a16:colId xmlns:a16="http://schemas.microsoft.com/office/drawing/2014/main" val="4117019447"/>
                    </a:ext>
                  </a:extLst>
                </a:gridCol>
                <a:gridCol w="1858578">
                  <a:extLst>
                    <a:ext uri="{9D8B030D-6E8A-4147-A177-3AD203B41FA5}">
                      <a16:colId xmlns:a16="http://schemas.microsoft.com/office/drawing/2014/main" val="1671764445"/>
                    </a:ext>
                  </a:extLst>
                </a:gridCol>
                <a:gridCol w="1858578">
                  <a:extLst>
                    <a:ext uri="{9D8B030D-6E8A-4147-A177-3AD203B41FA5}">
                      <a16:colId xmlns:a16="http://schemas.microsoft.com/office/drawing/2014/main" val="2120555097"/>
                    </a:ext>
                  </a:extLst>
                </a:gridCol>
              </a:tblGrid>
              <a:tr h="4209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5/29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592652"/>
                  </a:ext>
                </a:extLst>
              </a:tr>
              <a:tr h="7708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설계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설계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 설계 및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데이터 수집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 설계 및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데이터 수집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 설계 및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데이터 수집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753111"/>
                  </a:ext>
                </a:extLst>
              </a:tr>
              <a:tr h="3980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6/1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6/2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6/3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6/4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6/5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777012"/>
                  </a:ext>
                </a:extLst>
              </a:tr>
              <a:tr h="7708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076422"/>
                  </a:ext>
                </a:extLst>
              </a:tr>
              <a:tr h="3980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6/8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6/9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6/10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6/11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6/12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970110"/>
                  </a:ext>
                </a:extLst>
              </a:tr>
              <a:tr h="7708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취합</a:t>
                      </a:r>
                      <a:r>
                        <a:rPr lang="ko-KR" altLang="en-US" baseline="0" dirty="0" smtClean="0"/>
                        <a:t> 및 디버깅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PPT </a:t>
                      </a:r>
                      <a:r>
                        <a:rPr lang="ko-KR" altLang="en-US" dirty="0" smtClean="0"/>
                        <a:t>및 영상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발표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356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93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로그인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로그인 화면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128" y="1557841"/>
            <a:ext cx="6819736" cy="49852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직선 연결선 16"/>
          <p:cNvCxnSpPr/>
          <p:nvPr/>
        </p:nvCxnSpPr>
        <p:spPr>
          <a:xfrm>
            <a:off x="4729870" y="4819646"/>
            <a:ext cx="7357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351267" y="2113232"/>
            <a:ext cx="7357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75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로그인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로그인 화면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906" y="1548633"/>
            <a:ext cx="6832180" cy="49362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연결선 9"/>
          <p:cNvCxnSpPr/>
          <p:nvPr/>
        </p:nvCxnSpPr>
        <p:spPr>
          <a:xfrm>
            <a:off x="4372287" y="2113232"/>
            <a:ext cx="7357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750890" y="5376694"/>
            <a:ext cx="8721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76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-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로그인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로그인 성공 시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90" y="1633102"/>
            <a:ext cx="5921945" cy="48097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6" b="81110"/>
          <a:stretch/>
        </p:blipFill>
        <p:spPr>
          <a:xfrm>
            <a:off x="8693360" y="1959490"/>
            <a:ext cx="2803618" cy="8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>
            <a:off x="7347114" y="3036020"/>
            <a:ext cx="987717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0264640" y="2915151"/>
            <a:ext cx="0" cy="75295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785226" y="2165785"/>
            <a:ext cx="7357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41" y="3948316"/>
            <a:ext cx="3455856" cy="5839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4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 정보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6334" t="1157" r="22902" b="35176"/>
          <a:stretch/>
        </p:blipFill>
        <p:spPr>
          <a:xfrm>
            <a:off x="2191726" y="1715678"/>
            <a:ext cx="7808540" cy="4655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20"/>
          <p:cNvSpPr/>
          <p:nvPr/>
        </p:nvSpPr>
        <p:spPr>
          <a:xfrm>
            <a:off x="6251487" y="2791898"/>
            <a:ext cx="1129702" cy="507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23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136" y="1774833"/>
            <a:ext cx="8758949" cy="4616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 정보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cxnSp>
        <p:nvCxnSpPr>
          <p:cNvPr id="9" name="직선 연결선 17"/>
          <p:cNvCxnSpPr/>
          <p:nvPr/>
        </p:nvCxnSpPr>
        <p:spPr>
          <a:xfrm>
            <a:off x="5038233" y="2458015"/>
            <a:ext cx="17490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76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 정보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회원 정보 화면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016" y="1637145"/>
            <a:ext cx="6423960" cy="4958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05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 정보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정보 수정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28" y="1536821"/>
            <a:ext cx="5126331" cy="5081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5328732" y="6264503"/>
            <a:ext cx="767261" cy="329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5712362" y="2396359"/>
            <a:ext cx="0" cy="386814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29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 정보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51" y="1536821"/>
            <a:ext cx="5158089" cy="50361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직선 연결선 10"/>
          <p:cNvCxnSpPr/>
          <p:nvPr/>
        </p:nvCxnSpPr>
        <p:spPr>
          <a:xfrm>
            <a:off x="4813722" y="1945068"/>
            <a:ext cx="11771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정보 수정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90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 정보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39" y="1446162"/>
            <a:ext cx="5584314" cy="51953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정보 수정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65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 정보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39" y="1446162"/>
            <a:ext cx="5584314" cy="51953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6085483" y="3928567"/>
            <a:ext cx="1019507" cy="329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정보 수정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5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2574DB"/>
                </a:solidFill>
              </a:rPr>
              <a:t>DB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테이블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425239"/>
              </p:ext>
            </p:extLst>
          </p:nvPr>
        </p:nvGraphicFramePr>
        <p:xfrm>
          <a:off x="2032000" y="1995078"/>
          <a:ext cx="8128000" cy="403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2190532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722635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012626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1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속성타입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제약조건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144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731765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4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76751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</a:p>
                  </a:txBody>
                  <a:tcPr marL="144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175790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144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3030845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tel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144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3715446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144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259228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marL="144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242219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birth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생일</a:t>
                      </a:r>
                    </a:p>
                  </a:txBody>
                  <a:tcPr marL="144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369337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gender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char(1)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144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3502539896"/>
                  </a:ext>
                </a:extLst>
              </a:tr>
            </a:tbl>
          </a:graphicData>
        </a:graphic>
      </p:graphicFrame>
      <p:sp>
        <p:nvSpPr>
          <p:cNvPr id="23" name="직사각형 51"/>
          <p:cNvSpPr/>
          <p:nvPr/>
        </p:nvSpPr>
        <p:spPr>
          <a:xfrm>
            <a:off x="1568863" y="1178829"/>
            <a:ext cx="38704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회원 </a:t>
            </a:r>
            <a:r>
              <a:rPr lang="en-US" altLang="ko-KR" sz="3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 member</a:t>
            </a:r>
            <a:endParaRPr lang="ko-KR" altLang="en-US" sz="3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56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 정보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157" y="1539766"/>
            <a:ext cx="5321677" cy="522889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직선 연결선 10"/>
          <p:cNvCxnSpPr/>
          <p:nvPr/>
        </p:nvCxnSpPr>
        <p:spPr>
          <a:xfrm>
            <a:off x="4477394" y="4246834"/>
            <a:ext cx="33633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477394" y="4556889"/>
            <a:ext cx="33633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정보 수정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50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 정보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157" y="1539766"/>
            <a:ext cx="5321677" cy="52288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7" t="45211" r="23816" b="48046"/>
          <a:stretch/>
        </p:blipFill>
        <p:spPr>
          <a:xfrm>
            <a:off x="8280324" y="3037490"/>
            <a:ext cx="3048001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7" t="50575" r="29203" b="41762"/>
          <a:stretch/>
        </p:blipFill>
        <p:spPr>
          <a:xfrm>
            <a:off x="8280325" y="4026527"/>
            <a:ext cx="2490945" cy="7882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직선 연결선 12"/>
          <p:cNvCxnSpPr/>
          <p:nvPr/>
        </p:nvCxnSpPr>
        <p:spPr>
          <a:xfrm>
            <a:off x="7580151" y="3510456"/>
            <a:ext cx="7001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7187293" y="3510457"/>
            <a:ext cx="392858" cy="4414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187293" y="4420665"/>
            <a:ext cx="10930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정보 수정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12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 정보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157" y="1539766"/>
            <a:ext cx="5321677" cy="52288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8" t="65134" r="26122" b="28582"/>
          <a:stretch/>
        </p:blipFill>
        <p:spPr>
          <a:xfrm>
            <a:off x="7735613" y="4850521"/>
            <a:ext cx="3842459" cy="4309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화살표 연결선 14"/>
          <p:cNvCxnSpPr/>
          <p:nvPr/>
        </p:nvCxnSpPr>
        <p:spPr>
          <a:xfrm>
            <a:off x="7126010" y="5065983"/>
            <a:ext cx="53603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정보 수정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2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 정보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정보 수정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21" y="1442228"/>
            <a:ext cx="6644749" cy="515154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연결선 9"/>
          <p:cNvCxnSpPr/>
          <p:nvPr/>
        </p:nvCxnSpPr>
        <p:spPr>
          <a:xfrm>
            <a:off x="6074976" y="4541124"/>
            <a:ext cx="13243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50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 정보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회원 탈퇴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21" y="1442228"/>
            <a:ext cx="6644749" cy="51515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6264159" y="6020126"/>
            <a:ext cx="861851" cy="443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55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 정보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회원 탈퇴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211" y="1510852"/>
            <a:ext cx="5557569" cy="51838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/>
          <p:cNvCxnSpPr/>
          <p:nvPr/>
        </p:nvCxnSpPr>
        <p:spPr>
          <a:xfrm>
            <a:off x="4656069" y="2197317"/>
            <a:ext cx="29218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87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회원 정보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회원 탈퇴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109" y="1536663"/>
            <a:ext cx="5469773" cy="5168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12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ID,PW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찾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기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75" y="1815335"/>
            <a:ext cx="7639050" cy="4362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ID/PW </a:t>
            </a:r>
            <a:r>
              <a:rPr lang="ko-KR" altLang="en-US" b="1" dirty="0" smtClean="0">
                <a:solidFill>
                  <a:srgbClr val="FF0000"/>
                </a:solidFill>
              </a:rPr>
              <a:t>찾</a:t>
            </a:r>
            <a:r>
              <a:rPr lang="ko-KR" altLang="en-US" b="1" dirty="0">
                <a:solidFill>
                  <a:srgbClr val="FF0000"/>
                </a:solidFill>
              </a:rPr>
              <a:t>기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5076492" y="5560627"/>
            <a:ext cx="10300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88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ID,PW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찾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기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ID/PW </a:t>
            </a:r>
            <a:r>
              <a:rPr lang="ko-KR" altLang="en-US" b="1" dirty="0" smtClean="0">
                <a:solidFill>
                  <a:srgbClr val="FF0000"/>
                </a:solidFill>
              </a:rPr>
              <a:t>찾</a:t>
            </a:r>
            <a:r>
              <a:rPr lang="ko-KR" altLang="en-US" b="1" dirty="0">
                <a:solidFill>
                  <a:srgbClr val="FF0000"/>
                </a:solidFill>
              </a:rPr>
              <a:t>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39" y="2064623"/>
            <a:ext cx="8417913" cy="3400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25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ID,PW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찾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기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아이</a:t>
            </a:r>
            <a:r>
              <a:rPr lang="ko-KR" altLang="en-US" b="1" dirty="0">
                <a:solidFill>
                  <a:srgbClr val="FF0000"/>
                </a:solidFill>
              </a:rPr>
              <a:t>디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찾</a:t>
            </a:r>
            <a:r>
              <a:rPr lang="ko-KR" altLang="en-US" b="1" dirty="0">
                <a:solidFill>
                  <a:srgbClr val="FF0000"/>
                </a:solidFill>
              </a:rPr>
              <a:t>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029" y="1672294"/>
            <a:ext cx="8073934" cy="48020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65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2574DB"/>
                </a:solidFill>
              </a:rPr>
              <a:t>DB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테이블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438514"/>
              </p:ext>
            </p:extLst>
          </p:nvPr>
        </p:nvGraphicFramePr>
        <p:xfrm>
          <a:off x="1888525" y="1712274"/>
          <a:ext cx="8874812" cy="44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703">
                  <a:extLst>
                    <a:ext uri="{9D8B030D-6E8A-4147-A177-3AD203B41FA5}">
                      <a16:colId xmlns:a16="http://schemas.microsoft.com/office/drawing/2014/main" val="4219053239"/>
                    </a:ext>
                  </a:extLst>
                </a:gridCol>
                <a:gridCol w="2218703">
                  <a:extLst>
                    <a:ext uri="{9D8B030D-6E8A-4147-A177-3AD203B41FA5}">
                      <a16:colId xmlns:a16="http://schemas.microsoft.com/office/drawing/2014/main" val="1772263565"/>
                    </a:ext>
                  </a:extLst>
                </a:gridCol>
                <a:gridCol w="2761942">
                  <a:extLst>
                    <a:ext uri="{9D8B030D-6E8A-4147-A177-3AD203B41FA5}">
                      <a16:colId xmlns:a16="http://schemas.microsoft.com/office/drawing/2014/main" val="901262600"/>
                    </a:ext>
                  </a:extLst>
                </a:gridCol>
                <a:gridCol w="1675464">
                  <a:extLst>
                    <a:ext uri="{9D8B030D-6E8A-4147-A177-3AD203B41FA5}">
                      <a16:colId xmlns:a16="http://schemas.microsoft.com/office/drawing/2014/main" val="140431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속성타입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제약조건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731765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PK, auto_increment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아이디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76751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제목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175790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director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감독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3030845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actor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배우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3715446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runningtime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상영시간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259228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genre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242219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agecut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연령제한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369337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varchar(1000)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내용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3502539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img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썸네일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3141346755"/>
                  </a:ext>
                </a:extLst>
              </a:tr>
            </a:tbl>
          </a:graphicData>
        </a:graphic>
      </p:graphicFrame>
      <p:sp>
        <p:nvSpPr>
          <p:cNvPr id="23" name="직사각형 51"/>
          <p:cNvSpPr/>
          <p:nvPr/>
        </p:nvSpPr>
        <p:spPr>
          <a:xfrm>
            <a:off x="1425388" y="896025"/>
            <a:ext cx="4021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영화 정보 </a:t>
            </a:r>
            <a:r>
              <a:rPr lang="en-US" altLang="ko-KR" sz="3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 info</a:t>
            </a:r>
            <a:endParaRPr lang="ko-KR" altLang="en-US" sz="3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85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ID,PW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찾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기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아이</a:t>
            </a:r>
            <a:r>
              <a:rPr lang="ko-KR" altLang="en-US" b="1" dirty="0">
                <a:solidFill>
                  <a:srgbClr val="FF0000"/>
                </a:solidFill>
              </a:rPr>
              <a:t>디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찾</a:t>
            </a:r>
            <a:r>
              <a:rPr lang="ko-KR" altLang="en-US" b="1" dirty="0">
                <a:solidFill>
                  <a:srgbClr val="FF0000"/>
                </a:solidFill>
              </a:rPr>
              <a:t>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029" y="1672294"/>
            <a:ext cx="8073934" cy="48020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5" t="80310" r="29225" b="7867"/>
          <a:stretch/>
        </p:blipFill>
        <p:spPr>
          <a:xfrm>
            <a:off x="8282532" y="5407567"/>
            <a:ext cx="3174125" cy="536027"/>
          </a:xfrm>
          <a:prstGeom prst="rect">
            <a:avLst/>
          </a:prstGeom>
          <a:ln>
            <a:solidFill>
              <a:srgbClr val="002060"/>
            </a:solidFill>
          </a:ln>
        </p:spPr>
      </p:pic>
      <p:cxnSp>
        <p:nvCxnSpPr>
          <p:cNvPr id="10" name="직선 화살표 연결선 9"/>
          <p:cNvCxnSpPr/>
          <p:nvPr/>
        </p:nvCxnSpPr>
        <p:spPr>
          <a:xfrm>
            <a:off x="7736124" y="5675581"/>
            <a:ext cx="493858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90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ID,PW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찾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기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아이</a:t>
            </a:r>
            <a:r>
              <a:rPr lang="ko-KR" altLang="en-US" b="1" dirty="0">
                <a:solidFill>
                  <a:srgbClr val="FF0000"/>
                </a:solidFill>
              </a:rPr>
              <a:t>디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찾</a:t>
            </a:r>
            <a:r>
              <a:rPr lang="ko-KR" altLang="en-US" b="1" dirty="0">
                <a:solidFill>
                  <a:srgbClr val="FF0000"/>
                </a:solidFill>
              </a:rPr>
              <a:t>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584" y="1526308"/>
            <a:ext cx="6918824" cy="507668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직선 연결선 7"/>
          <p:cNvCxnSpPr/>
          <p:nvPr/>
        </p:nvCxnSpPr>
        <p:spPr>
          <a:xfrm>
            <a:off x="4361788" y="2050172"/>
            <a:ext cx="15870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16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ID,PW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찾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기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아이</a:t>
            </a:r>
            <a:r>
              <a:rPr lang="ko-KR" altLang="en-US" b="1" dirty="0">
                <a:solidFill>
                  <a:srgbClr val="FF0000"/>
                </a:solidFill>
              </a:rPr>
              <a:t>디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찾</a:t>
            </a:r>
            <a:r>
              <a:rPr lang="ko-KR" altLang="en-US" b="1" dirty="0">
                <a:solidFill>
                  <a:srgbClr val="FF0000"/>
                </a:solidFill>
              </a:rPr>
              <a:t>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212" y="1568012"/>
            <a:ext cx="8163568" cy="4769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74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ID,PW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찾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기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아이</a:t>
            </a:r>
            <a:r>
              <a:rPr lang="ko-KR" altLang="en-US" b="1" dirty="0">
                <a:solidFill>
                  <a:srgbClr val="FF0000"/>
                </a:solidFill>
              </a:rPr>
              <a:t>디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찾</a:t>
            </a:r>
            <a:r>
              <a:rPr lang="ko-KR" altLang="en-US" b="1" dirty="0">
                <a:solidFill>
                  <a:srgbClr val="FF0000"/>
                </a:solidFill>
              </a:rPr>
              <a:t>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80" y="1866078"/>
            <a:ext cx="8355231" cy="4182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ID,PW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찾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기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비밀번</a:t>
            </a:r>
            <a:r>
              <a:rPr lang="ko-KR" altLang="en-US" b="1" dirty="0">
                <a:solidFill>
                  <a:srgbClr val="FF0000"/>
                </a:solidFill>
              </a:rPr>
              <a:t>호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찾</a:t>
            </a:r>
            <a:r>
              <a:rPr lang="ko-KR" altLang="en-US" b="1" dirty="0">
                <a:solidFill>
                  <a:srgbClr val="FF0000"/>
                </a:solidFill>
              </a:rPr>
              <a:t>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016" y="1534509"/>
            <a:ext cx="6235960" cy="50589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5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ID,PW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찾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기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비밀번</a:t>
            </a:r>
            <a:r>
              <a:rPr lang="ko-KR" altLang="en-US" b="1" dirty="0">
                <a:solidFill>
                  <a:srgbClr val="FF0000"/>
                </a:solidFill>
              </a:rPr>
              <a:t>호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찾</a:t>
            </a:r>
            <a:r>
              <a:rPr lang="ko-KR" altLang="en-US" b="1" dirty="0">
                <a:solidFill>
                  <a:srgbClr val="FF0000"/>
                </a:solidFill>
              </a:rPr>
              <a:t>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33" y="1567190"/>
            <a:ext cx="8039926" cy="47878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3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944" y="85204"/>
            <a:ext cx="7537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2574DB"/>
                </a:solidFill>
              </a:rPr>
              <a:t>BigMegabox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: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ID,PW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찾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기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5982" y="1072896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비밀번</a:t>
            </a:r>
            <a:r>
              <a:rPr lang="ko-KR" altLang="en-US" b="1" dirty="0">
                <a:solidFill>
                  <a:srgbClr val="FF0000"/>
                </a:solidFill>
              </a:rPr>
              <a:t>호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찾</a:t>
            </a:r>
            <a:r>
              <a:rPr lang="ko-KR" altLang="en-US" b="1" dirty="0">
                <a:solidFill>
                  <a:srgbClr val="FF0000"/>
                </a:solidFill>
              </a:rPr>
              <a:t>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08" y="1721889"/>
            <a:ext cx="8516173" cy="4311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유승종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04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 순서도</a:t>
            </a:r>
            <a:endParaRPr lang="en-US" altLang="ko-KR" sz="3200" b="1" i="1" kern="0" dirty="0" smtClean="0">
              <a:solidFill>
                <a:srgbClr val="2574DB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81" y="1486460"/>
            <a:ext cx="5525877" cy="429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6" y="2052918"/>
            <a:ext cx="61626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양준호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13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2574DB"/>
                </a:solidFill>
              </a:rPr>
              <a:t>DB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크롤링</a:t>
            </a:r>
            <a:endParaRPr lang="en-US" altLang="ko-KR" sz="3200" b="1" i="1" kern="0" dirty="0" smtClean="0">
              <a:solidFill>
                <a:srgbClr val="2574DB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036" y="1718442"/>
            <a:ext cx="4993547" cy="2538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0503" y="4414053"/>
            <a:ext cx="5097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영화 이미지를 넣어줄 폴더 </a:t>
            </a:r>
            <a:r>
              <a:rPr lang="en-US" altLang="ko-KR" dirty="0" smtClean="0"/>
              <a:t>‘image’</a:t>
            </a:r>
            <a:r>
              <a:rPr lang="ko-KR" altLang="en-US" dirty="0" smtClean="0"/>
              <a:t>를 생성가능한지 확인 후 생성합니다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네이버</a:t>
            </a:r>
            <a:r>
              <a:rPr lang="ko-KR" altLang="en-US" dirty="0" smtClean="0"/>
              <a:t> 영화 태그에 따라 리스트들을 </a:t>
            </a:r>
            <a:r>
              <a:rPr lang="ko-KR" altLang="en-US" dirty="0" err="1" smtClean="0"/>
              <a:t>크롤링해</a:t>
            </a:r>
            <a:r>
              <a:rPr lang="ko-KR" altLang="en-US" dirty="0" smtClean="0"/>
              <a:t> 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007" y="1713292"/>
            <a:ext cx="5266103" cy="340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양준호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96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51" y="1486460"/>
            <a:ext cx="6813386" cy="214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34703" y="3310759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크롤링</a:t>
            </a:r>
            <a:r>
              <a:rPr lang="ko-KR" altLang="en-US" dirty="0" smtClean="0"/>
              <a:t> 해온 리스트들을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연결하여 값을 넣어주었습니다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이미지는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라는 폴더에 제목</a:t>
            </a:r>
            <a:r>
              <a:rPr lang="en-US" altLang="ko-KR" dirty="0" smtClean="0"/>
              <a:t>.jpg</a:t>
            </a:r>
            <a:r>
              <a:rPr lang="ko-KR" altLang="en-US" dirty="0" smtClean="0"/>
              <a:t>상태로 저장해주었습니다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2574DB"/>
                </a:solidFill>
              </a:rPr>
              <a:t>DB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크롤링</a:t>
            </a:r>
            <a:endParaRPr lang="en-US" altLang="ko-KR" sz="3200" b="1" i="1" kern="0" dirty="0" smtClean="0">
              <a:solidFill>
                <a:srgbClr val="2574DB"/>
              </a:solidFill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51" y="3726897"/>
            <a:ext cx="6813386" cy="2881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양준호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2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2574DB"/>
                </a:solidFill>
              </a:rPr>
              <a:t>DB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테이블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125338"/>
              </p:ext>
            </p:extLst>
          </p:nvPr>
        </p:nvGraphicFramePr>
        <p:xfrm>
          <a:off x="1568863" y="2102159"/>
          <a:ext cx="9742080" cy="269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520">
                  <a:extLst>
                    <a:ext uri="{9D8B030D-6E8A-4147-A177-3AD203B41FA5}">
                      <a16:colId xmlns:a16="http://schemas.microsoft.com/office/drawing/2014/main" val="4219053239"/>
                    </a:ext>
                  </a:extLst>
                </a:gridCol>
                <a:gridCol w="2435520">
                  <a:extLst>
                    <a:ext uri="{9D8B030D-6E8A-4147-A177-3AD203B41FA5}">
                      <a16:colId xmlns:a16="http://schemas.microsoft.com/office/drawing/2014/main" val="1772263565"/>
                    </a:ext>
                  </a:extLst>
                </a:gridCol>
                <a:gridCol w="2435520">
                  <a:extLst>
                    <a:ext uri="{9D8B030D-6E8A-4147-A177-3AD203B41FA5}">
                      <a16:colId xmlns:a16="http://schemas.microsoft.com/office/drawing/2014/main" val="901262600"/>
                    </a:ext>
                  </a:extLst>
                </a:gridCol>
                <a:gridCol w="2435520">
                  <a:extLst>
                    <a:ext uri="{9D8B030D-6E8A-4147-A177-3AD203B41FA5}">
                      <a16:colId xmlns:a16="http://schemas.microsoft.com/office/drawing/2014/main" val="140431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속성타입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제약조건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144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731765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PK, auto_increment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</a:t>
                      </a: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76751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movie_id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FK(info-id)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</a:t>
                      </a: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175790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member_id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FK(member-id)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3030845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varchar(1000)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내용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3715446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replyday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 날짜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2592282789"/>
                  </a:ext>
                </a:extLst>
              </a:tr>
            </a:tbl>
          </a:graphicData>
        </a:graphic>
      </p:graphicFrame>
      <p:sp>
        <p:nvSpPr>
          <p:cNvPr id="23" name="직사각형 51"/>
          <p:cNvSpPr/>
          <p:nvPr/>
        </p:nvSpPr>
        <p:spPr>
          <a:xfrm>
            <a:off x="1568864" y="1178829"/>
            <a:ext cx="28523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댓글 </a:t>
            </a:r>
            <a:r>
              <a:rPr lang="en-US" altLang="ko-KR" sz="3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– reply</a:t>
            </a:r>
            <a:endParaRPr lang="ko-KR" altLang="en-US" sz="3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96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748" y="1250074"/>
            <a:ext cx="2166949" cy="50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957717"/>
            <a:ext cx="5613509" cy="38327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2574DB"/>
                </a:solidFill>
              </a:rPr>
              <a:t>DB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크롤링</a:t>
            </a:r>
            <a:endParaRPr lang="en-US" altLang="ko-KR" sz="3200" b="1" i="1" kern="0" dirty="0" smtClean="0">
              <a:solidFill>
                <a:srgbClr val="2574DB"/>
              </a:solidFill>
            </a:endParaRPr>
          </a:p>
        </p:txBody>
      </p:sp>
      <p:sp>
        <p:nvSpPr>
          <p:cNvPr id="10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양준호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26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90" y="1783976"/>
            <a:ext cx="4166656" cy="40735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직사각형 45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리스트</a:t>
            </a:r>
            <a:endParaRPr lang="en-US" altLang="ko-KR" sz="3200" b="1" i="1" kern="0" dirty="0" smtClean="0">
              <a:solidFill>
                <a:srgbClr val="2574DB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743" y="2901521"/>
            <a:ext cx="5392135" cy="968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53660" y="4431530"/>
            <a:ext cx="528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크롤링</a:t>
            </a:r>
            <a:r>
              <a:rPr lang="ko-KR" altLang="en-US" dirty="0" smtClean="0"/>
              <a:t> 해온 값을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에서 꺼내와 보여주었습니다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양준호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6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755" y="1389529"/>
            <a:ext cx="5241986" cy="334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상세정보</a:t>
            </a:r>
            <a:endParaRPr lang="en-US" altLang="ko-KR" sz="3200" b="1" i="1" kern="0" dirty="0" smtClean="0">
              <a:solidFill>
                <a:srgbClr val="2574D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63862" y="5095179"/>
            <a:ext cx="508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영화 상세정보 또한 </a:t>
            </a:r>
            <a:r>
              <a:rPr lang="ko-KR" altLang="en-US" dirty="0" err="1" smtClean="0"/>
              <a:t>크롤링해온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를 꺼내왔습니다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67" y="1389530"/>
            <a:ext cx="4511349" cy="51608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액자 11"/>
          <p:cNvSpPr/>
          <p:nvPr/>
        </p:nvSpPr>
        <p:spPr>
          <a:xfrm>
            <a:off x="1627167" y="1389530"/>
            <a:ext cx="4511349" cy="2580435"/>
          </a:xfrm>
          <a:prstGeom prst="frame">
            <a:avLst>
              <a:gd name="adj1" fmla="val 19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양준호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10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상세정보</a:t>
            </a:r>
            <a:endParaRPr lang="en-US" altLang="ko-KR" sz="3200" b="1" i="1" kern="0" dirty="0" smtClean="0">
              <a:solidFill>
                <a:srgbClr val="2574D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50442" y="5233785"/>
            <a:ext cx="5081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영화 예매와 관람평 작성은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사용하여 각각 예매페이지와 관람평 작성 페이지로 보내주었습니다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31" y="1349460"/>
            <a:ext cx="4511349" cy="51608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154" y="1098024"/>
            <a:ext cx="4834870" cy="34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액자 11"/>
          <p:cNvSpPr/>
          <p:nvPr/>
        </p:nvSpPr>
        <p:spPr>
          <a:xfrm>
            <a:off x="5405639" y="2821866"/>
            <a:ext cx="536028" cy="24563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EF6BA11-716A-442B-A6F6-46D72902285D}"/>
              </a:ext>
            </a:extLst>
          </p:cNvPr>
          <p:cNvCxnSpPr>
            <a:stCxn id="12" idx="3"/>
          </p:cNvCxnSpPr>
          <p:nvPr/>
        </p:nvCxnSpPr>
        <p:spPr>
          <a:xfrm flipV="1">
            <a:off x="5941667" y="2490952"/>
            <a:ext cx="3216922" cy="453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액자 17"/>
          <p:cNvSpPr/>
          <p:nvPr/>
        </p:nvSpPr>
        <p:spPr>
          <a:xfrm>
            <a:off x="5332065" y="6187496"/>
            <a:ext cx="609601" cy="24563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EF6BA11-716A-442B-A6F6-46D72902285D}"/>
              </a:ext>
            </a:extLst>
          </p:cNvPr>
          <p:cNvCxnSpPr>
            <a:stCxn id="18" idx="3"/>
          </p:cNvCxnSpPr>
          <p:nvPr/>
        </p:nvCxnSpPr>
        <p:spPr>
          <a:xfrm flipV="1">
            <a:off x="5941666" y="4067503"/>
            <a:ext cx="3359989" cy="22428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양준호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5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관람평</a:t>
            </a:r>
            <a:endParaRPr lang="en-US" altLang="ko-KR" sz="3200" b="1" i="1" kern="0" dirty="0" smtClean="0">
              <a:solidFill>
                <a:srgbClr val="2574D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83756" y="4264860"/>
            <a:ext cx="508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영화 관람평은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통하여 </a:t>
            </a:r>
            <a:r>
              <a:rPr lang="en-US" altLang="ko-KR" dirty="0" smtClean="0"/>
              <a:t>reply</a:t>
            </a:r>
            <a:r>
              <a:rPr lang="ko-KR" altLang="en-US" dirty="0" smtClean="0"/>
              <a:t>에서 꺼내와서 만들어 주었습니다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061" y="1389529"/>
            <a:ext cx="4511349" cy="51608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액자 11"/>
          <p:cNvSpPr/>
          <p:nvPr/>
        </p:nvSpPr>
        <p:spPr>
          <a:xfrm>
            <a:off x="1547060" y="3969964"/>
            <a:ext cx="4511349" cy="2580435"/>
          </a:xfrm>
          <a:prstGeom prst="frame">
            <a:avLst>
              <a:gd name="adj1" fmla="val 19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182" y="1687044"/>
            <a:ext cx="5401209" cy="173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양준호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23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관람평</a:t>
            </a:r>
            <a:endParaRPr lang="en-US" altLang="ko-KR" sz="3200" b="1" i="1" kern="0" dirty="0" smtClean="0">
              <a:solidFill>
                <a:srgbClr val="2574DB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661" y="2984744"/>
            <a:ext cx="3398249" cy="956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585" y="2104536"/>
            <a:ext cx="4834870" cy="34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액자 15"/>
          <p:cNvSpPr/>
          <p:nvPr/>
        </p:nvSpPr>
        <p:spPr>
          <a:xfrm>
            <a:off x="1760006" y="2427904"/>
            <a:ext cx="2708347" cy="783278"/>
          </a:xfrm>
          <a:prstGeom prst="frame">
            <a:avLst>
              <a:gd name="adj1" fmla="val 71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EF6BA11-716A-442B-A6F6-46D72902285D}"/>
              </a:ext>
            </a:extLst>
          </p:cNvPr>
          <p:cNvCxnSpPr>
            <a:stCxn id="16" idx="3"/>
            <a:endCxn id="13" idx="1"/>
          </p:cNvCxnSpPr>
          <p:nvPr/>
        </p:nvCxnSpPr>
        <p:spPr>
          <a:xfrm>
            <a:off x="4468353" y="2819543"/>
            <a:ext cx="2747308" cy="6436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액자 17"/>
          <p:cNvSpPr/>
          <p:nvPr/>
        </p:nvSpPr>
        <p:spPr>
          <a:xfrm>
            <a:off x="1760006" y="3962668"/>
            <a:ext cx="2708347" cy="783278"/>
          </a:xfrm>
          <a:prstGeom prst="frame">
            <a:avLst>
              <a:gd name="adj1" fmla="val 71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EF6BA11-716A-442B-A6F6-46D72902285D}"/>
              </a:ext>
            </a:extLst>
          </p:cNvPr>
          <p:cNvCxnSpPr>
            <a:stCxn id="18" idx="3"/>
          </p:cNvCxnSpPr>
          <p:nvPr/>
        </p:nvCxnSpPr>
        <p:spPr>
          <a:xfrm flipV="1">
            <a:off x="4468353" y="3463212"/>
            <a:ext cx="2747308" cy="891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42234" y="4508938"/>
            <a:ext cx="4677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특정영화의 예매나 관람평을 작성하기 위해서는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값이 필요하기 때문에 </a:t>
            </a:r>
            <a:r>
              <a:rPr lang="en-US" altLang="ko-KR" dirty="0" smtClean="0"/>
              <a:t>login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로 보내주었습니다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9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2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양준호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48" y="5045645"/>
            <a:ext cx="3384764" cy="18123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668" y="1595011"/>
            <a:ext cx="4504160" cy="51891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관람평 작성</a:t>
            </a:r>
            <a:endParaRPr lang="en-US" altLang="ko-KR" sz="3200" b="1" i="1" kern="0" dirty="0" smtClean="0">
              <a:solidFill>
                <a:srgbClr val="2574DB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1912228"/>
            <a:ext cx="4135703" cy="2831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EF6BA11-716A-442B-A6F6-46D72902285D}"/>
              </a:ext>
            </a:extLst>
          </p:cNvPr>
          <p:cNvCxnSpPr>
            <a:stCxn id="15" idx="3"/>
          </p:cNvCxnSpPr>
          <p:nvPr/>
        </p:nvCxnSpPr>
        <p:spPr>
          <a:xfrm flipV="1">
            <a:off x="4126312" y="5951822"/>
            <a:ext cx="1444171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237075" y="2410141"/>
            <a:ext cx="16711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</a:t>
            </a:r>
            <a:r>
              <a:rPr lang="en-US" altLang="ko-KR" dirty="0" smtClean="0"/>
              <a:t>iews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replydbcreate</a:t>
            </a:r>
            <a:r>
              <a:rPr lang="ko-KR" altLang="en-US" dirty="0" smtClean="0"/>
              <a:t>함수를 사용하여 필요한 값들을 보냄으로 평점을 작성했을 때 다시 영화 상세정보 창으로 돌아올 수 있었습니다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3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양준호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50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4656493"/>
            <a:ext cx="6584162" cy="1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2009865"/>
            <a:ext cx="6584162" cy="211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03475" y="3161710"/>
            <a:ext cx="21546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</a:t>
            </a:r>
            <a:r>
              <a:rPr lang="ko-KR" altLang="en-US" dirty="0" smtClean="0"/>
              <a:t>문으로 만들어져 있는 값들을 통해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로 값들을 넘기기 위하여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b1</a:t>
            </a:r>
            <a:r>
              <a:rPr lang="ko-KR" altLang="en-US" dirty="0" smtClean="0"/>
              <a:t>을 붙인 후 </a:t>
            </a:r>
            <a:r>
              <a:rPr lang="en-US" altLang="ko-KR" dirty="0" smtClean="0"/>
              <a:t>this</a:t>
            </a:r>
            <a:r>
              <a:rPr lang="ko-KR" altLang="en-US" dirty="0" smtClean="0"/>
              <a:t>를 사용하여 특정 관람평의 </a:t>
            </a:r>
            <a:r>
              <a:rPr lang="ko-KR" altLang="en-US" dirty="0"/>
              <a:t>위</a:t>
            </a:r>
            <a:r>
              <a:rPr lang="ko-KR" altLang="en-US" dirty="0" smtClean="0"/>
              <a:t>치를 잡을 수 있었습니다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관람평 수정</a:t>
            </a:r>
            <a:endParaRPr lang="en-US" altLang="ko-KR" sz="3200" b="1" i="1" kern="0" dirty="0" smtClean="0">
              <a:solidFill>
                <a:srgbClr val="2574DB"/>
              </a:solidFill>
            </a:endParaRPr>
          </a:p>
        </p:txBody>
      </p:sp>
      <p:sp>
        <p:nvSpPr>
          <p:cNvPr id="13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양준호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26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52" y="1608083"/>
            <a:ext cx="3500573" cy="1930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52" y="4278327"/>
            <a:ext cx="3499945" cy="190430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F6BA11-716A-442B-A6F6-46D72902285D}"/>
              </a:ext>
            </a:extLst>
          </p:cNvPr>
          <p:cNvCxnSpPr>
            <a:stCxn id="2" idx="2"/>
            <a:endCxn id="9" idx="0"/>
          </p:cNvCxnSpPr>
          <p:nvPr/>
        </p:nvCxnSpPr>
        <p:spPr>
          <a:xfrm flipH="1">
            <a:off x="3935825" y="3538702"/>
            <a:ext cx="314" cy="739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049" y="1608083"/>
            <a:ext cx="3755174" cy="45194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EF6BA11-716A-442B-A6F6-46D72902285D}"/>
              </a:ext>
            </a:extLst>
          </p:cNvPr>
          <p:cNvCxnSpPr/>
          <p:nvPr/>
        </p:nvCxnSpPr>
        <p:spPr>
          <a:xfrm>
            <a:off x="5686425" y="5549462"/>
            <a:ext cx="13482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관람평 수정</a:t>
            </a:r>
            <a:endParaRPr lang="en-US" altLang="ko-KR" sz="3200" b="1" i="1" kern="0" dirty="0" smtClean="0">
              <a:solidFill>
                <a:srgbClr val="2574DB"/>
              </a:solidFill>
            </a:endParaRPr>
          </a:p>
        </p:txBody>
      </p:sp>
      <p:sp>
        <p:nvSpPr>
          <p:cNvPr id="13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양준호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61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88" y="1783976"/>
            <a:ext cx="3904346" cy="24464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939" y="4600246"/>
            <a:ext cx="3957244" cy="1895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EF6BA11-716A-442B-A6F6-46D72902285D}"/>
              </a:ext>
            </a:extLst>
          </p:cNvPr>
          <p:cNvCxnSpPr>
            <a:stCxn id="8196" idx="2"/>
            <a:endCxn id="8197" idx="0"/>
          </p:cNvCxnSpPr>
          <p:nvPr/>
        </p:nvCxnSpPr>
        <p:spPr>
          <a:xfrm>
            <a:off x="3377561" y="4230449"/>
            <a:ext cx="0" cy="3697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699" y="1620090"/>
            <a:ext cx="4501147" cy="261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관람평 삭제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(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양준호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)</a:t>
            </a:r>
            <a:endParaRPr lang="en-US" altLang="ko-KR" sz="3200" b="1" i="1" kern="0" dirty="0" smtClean="0">
              <a:solidFill>
                <a:srgbClr val="2574DB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06207" y="4687614"/>
            <a:ext cx="5002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관람평 삭제 또한 위치를 잡기 위해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사용하여 값을 넘겨주었는데 </a:t>
            </a:r>
            <a:r>
              <a:rPr lang="en-US" altLang="ko-KR" dirty="0" smtClean="0"/>
              <a:t>.delete</a:t>
            </a:r>
            <a:r>
              <a:rPr lang="ko-KR" altLang="en-US" dirty="0" smtClean="0"/>
              <a:t>를 사용하여 특정 관람평의 값들을 지워줄 수 있었습니다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3" name="한쪽 모서리가 둥근 사각형 46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양준호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80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2574DB"/>
                </a:solidFill>
              </a:rPr>
              <a:t>DB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테이블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351084"/>
              </p:ext>
            </p:extLst>
          </p:nvPr>
        </p:nvGraphicFramePr>
        <p:xfrm>
          <a:off x="1568863" y="2102159"/>
          <a:ext cx="9742080" cy="403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520">
                  <a:extLst>
                    <a:ext uri="{9D8B030D-6E8A-4147-A177-3AD203B41FA5}">
                      <a16:colId xmlns:a16="http://schemas.microsoft.com/office/drawing/2014/main" val="4219053239"/>
                    </a:ext>
                  </a:extLst>
                </a:gridCol>
                <a:gridCol w="2435520">
                  <a:extLst>
                    <a:ext uri="{9D8B030D-6E8A-4147-A177-3AD203B41FA5}">
                      <a16:colId xmlns:a16="http://schemas.microsoft.com/office/drawing/2014/main" val="1772263565"/>
                    </a:ext>
                  </a:extLst>
                </a:gridCol>
                <a:gridCol w="2435520">
                  <a:extLst>
                    <a:ext uri="{9D8B030D-6E8A-4147-A177-3AD203B41FA5}">
                      <a16:colId xmlns:a16="http://schemas.microsoft.com/office/drawing/2014/main" val="901262600"/>
                    </a:ext>
                  </a:extLst>
                </a:gridCol>
                <a:gridCol w="2435520">
                  <a:extLst>
                    <a:ext uri="{9D8B030D-6E8A-4147-A177-3AD203B41FA5}">
                      <a16:colId xmlns:a16="http://schemas.microsoft.com/office/drawing/2014/main" val="140431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속성타입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제약조건</a:t>
                      </a:r>
                    </a:p>
                  </a:txBody>
                  <a:tcPr marL="144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144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731765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PK, auto_increment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</a:t>
                      </a: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76751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movie_id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FK(info-id)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</a:t>
                      </a: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175790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member_id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FK(member-id)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예매자</a:t>
                      </a: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3030845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watchday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상영 날짜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3715446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watchtime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상영 시작 시간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회차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259228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bookingday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예약한 날짜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242219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seat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좌석 번호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369337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persons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72000" marR="7620" marT="72000" marB="72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예약자 수</a:t>
                      </a:r>
                    </a:p>
                  </a:txBody>
                  <a:tcPr marL="72000" marR="7620" marT="72000" marB="72000" anchor="ctr"/>
                </a:tc>
                <a:extLst>
                  <a:ext uri="{0D108BD9-81ED-4DB2-BD59-A6C34878D82A}">
                    <a16:rowId xmlns:a16="http://schemas.microsoft.com/office/drawing/2014/main" val="3502539896"/>
                  </a:ext>
                </a:extLst>
              </a:tr>
            </a:tbl>
          </a:graphicData>
        </a:graphic>
      </p:graphicFrame>
      <p:sp>
        <p:nvSpPr>
          <p:cNvPr id="23" name="직사각형 51"/>
          <p:cNvSpPr/>
          <p:nvPr/>
        </p:nvSpPr>
        <p:spPr>
          <a:xfrm>
            <a:off x="1568863" y="1178829"/>
            <a:ext cx="54635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예매 내역 </a:t>
            </a:r>
            <a:r>
              <a:rPr lang="en-US" altLang="ko-KR" sz="3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 reservation</a:t>
            </a:r>
            <a:endParaRPr lang="ko-KR" altLang="en-US" sz="3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16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직사각형 12"/>
          <p:cNvSpPr/>
          <p:nvPr/>
        </p:nvSpPr>
        <p:spPr>
          <a:xfrm>
            <a:off x="1696944" y="8520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담당 파트 기능 흐름도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박현정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875002"/>
            <a:ext cx="8010525" cy="598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1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예매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박현정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081" y="2240697"/>
            <a:ext cx="4219575" cy="126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085" y="3946786"/>
            <a:ext cx="5451810" cy="2237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72" y="2061297"/>
            <a:ext cx="4648200" cy="213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51"/>
          <p:cNvSpPr/>
          <p:nvPr/>
        </p:nvSpPr>
        <p:spPr>
          <a:xfrm>
            <a:off x="830772" y="1507299"/>
            <a:ext cx="559830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로그인되지 않은 상태에서 예매 메뉴 선택 불가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9275" y="4694548"/>
            <a:ext cx="3729382" cy="2326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/>
          <p:cNvCxnSpPr>
            <a:endCxn id="2" idx="1"/>
          </p:cNvCxnSpPr>
          <p:nvPr/>
        </p:nvCxnSpPr>
        <p:spPr>
          <a:xfrm flipV="1">
            <a:off x="3450210" y="2874110"/>
            <a:ext cx="2978871" cy="4629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342722" y="3100272"/>
            <a:ext cx="360268" cy="1490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56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직사각형 12"/>
          <p:cNvSpPr/>
          <p:nvPr/>
        </p:nvSpPr>
        <p:spPr>
          <a:xfrm>
            <a:off x="1696944" y="85204"/>
            <a:ext cx="66269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예매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무바 차트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(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하둡 사용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)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박현정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19" y="1544473"/>
            <a:ext cx="4391025" cy="4772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323" y="1544473"/>
            <a:ext cx="7299489" cy="19171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382" y="3746614"/>
            <a:ext cx="2181225" cy="1476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382" y="5603596"/>
            <a:ext cx="5543550" cy="571500"/>
          </a:xfrm>
          <a:prstGeom prst="rect">
            <a:avLst/>
          </a:prstGeom>
        </p:spPr>
      </p:pic>
      <p:sp>
        <p:nvSpPr>
          <p:cNvPr id="13" name="직사각형 51"/>
          <p:cNvSpPr/>
          <p:nvPr/>
        </p:nvSpPr>
        <p:spPr>
          <a:xfrm>
            <a:off x="7679820" y="3746614"/>
            <a:ext cx="43548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예매 완료시 예매한 인원수만큼</a:t>
            </a:r>
            <a:endParaRPr lang="en-US" altLang="ko-KR" sz="20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영화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id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가 오늘날짜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.txt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파일에 누적</a:t>
            </a:r>
            <a:endParaRPr lang="en-US" altLang="ko-KR" sz="20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-&gt;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하둡으로 분석해서 </a:t>
            </a:r>
            <a:r>
              <a:rPr lang="en-US" altLang="ko-KR" sz="20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db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저장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07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직사각형 12"/>
          <p:cNvSpPr/>
          <p:nvPr/>
        </p:nvSpPr>
        <p:spPr>
          <a:xfrm>
            <a:off x="1696944" y="85204"/>
            <a:ext cx="66269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예매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무바 차트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(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하둡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)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박현정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406" y="1144059"/>
            <a:ext cx="6889077" cy="25300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406" y="3901976"/>
            <a:ext cx="6889077" cy="2712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2" y="2271155"/>
            <a:ext cx="4313294" cy="43437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51"/>
          <p:cNvSpPr/>
          <p:nvPr/>
        </p:nvSpPr>
        <p:spPr>
          <a:xfrm>
            <a:off x="79102" y="1343257"/>
            <a:ext cx="4961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우분투 기반의 가상환경에 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java, </a:t>
            </a:r>
            <a:r>
              <a:rPr lang="en-US" altLang="ko-KR" sz="16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eclips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등 설치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-&gt; Map-Reduce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작성 후 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jar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파일로 배포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76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직사각형 12"/>
          <p:cNvSpPr/>
          <p:nvPr/>
        </p:nvSpPr>
        <p:spPr>
          <a:xfrm>
            <a:off x="1696944" y="85204"/>
            <a:ext cx="66269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예매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무바 차트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(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하둡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)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박현정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14" name="직사각형 51"/>
          <p:cNvSpPr/>
          <p:nvPr/>
        </p:nvSpPr>
        <p:spPr>
          <a:xfrm>
            <a:off x="79102" y="1253666"/>
            <a:ext cx="8244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예매시 예매 인원 수만큼 영화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id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를 쌓아둔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txt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파일을 하둡으로 분석</a:t>
            </a:r>
            <a:endParaRPr lang="en-US" altLang="ko-KR" sz="20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-&gt;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보고서를 로컬로 보낸 후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DB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에 저장</a:t>
            </a:r>
            <a:endParaRPr lang="en-US" altLang="ko-KR" sz="20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48" y="2269329"/>
            <a:ext cx="7167703" cy="1725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41" y="4135649"/>
            <a:ext cx="7133410" cy="25786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635" y="2478379"/>
            <a:ext cx="2438611" cy="364267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39348" y="3026004"/>
            <a:ext cx="1398499" cy="222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939348" y="5865564"/>
            <a:ext cx="1181683" cy="848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 flipV="1">
            <a:off x="2121031" y="4685122"/>
            <a:ext cx="6418604" cy="16048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55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박현정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5351"/>
          <a:stretch/>
        </p:blipFill>
        <p:spPr>
          <a:xfrm>
            <a:off x="7608213" y="3401514"/>
            <a:ext cx="4391025" cy="2607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78" y="3809114"/>
            <a:ext cx="5715000" cy="22002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27" y="2287190"/>
            <a:ext cx="6200775" cy="314325"/>
          </a:xfrm>
          <a:prstGeom prst="rect">
            <a:avLst/>
          </a:prstGeom>
        </p:spPr>
      </p:pic>
      <p:sp>
        <p:nvSpPr>
          <p:cNvPr id="11" name="직사각형 51"/>
          <p:cNvSpPr/>
          <p:nvPr/>
        </p:nvSpPr>
        <p:spPr>
          <a:xfrm>
            <a:off x="329311" y="1691413"/>
            <a:ext cx="68550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en-US" altLang="ko-KR" sz="20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Pymysql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사용하여 </a:t>
            </a:r>
            <a:r>
              <a:rPr lang="en-US" altLang="ko-KR" sz="20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db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에서 상위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5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개의 영화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id select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51"/>
          <p:cNvSpPr/>
          <p:nvPr/>
        </p:nvSpPr>
        <p:spPr>
          <a:xfrm>
            <a:off x="329311" y="2800611"/>
            <a:ext cx="6855040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2. 5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개의 영화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id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를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info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테이블에서 영화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title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과 매칭</a:t>
            </a:r>
            <a:endParaRPr lang="en-US" altLang="ko-KR" sz="20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-&gt;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출력 형태 만들어서 반환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213" y="1968412"/>
            <a:ext cx="3543300" cy="1257300"/>
          </a:xfrm>
          <a:prstGeom prst="rect">
            <a:avLst/>
          </a:prstGeom>
        </p:spPr>
      </p:pic>
      <p:sp>
        <p:nvSpPr>
          <p:cNvPr id="13" name="직사각형 51"/>
          <p:cNvSpPr/>
          <p:nvPr/>
        </p:nvSpPr>
        <p:spPr>
          <a:xfrm>
            <a:off x="7506998" y="1414414"/>
            <a:ext cx="215547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en-US" altLang="ko-KR" sz="20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Div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에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append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직사각형 12"/>
          <p:cNvSpPr/>
          <p:nvPr/>
        </p:nvSpPr>
        <p:spPr>
          <a:xfrm>
            <a:off x="1696944" y="85204"/>
            <a:ext cx="66269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예매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무바 차트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(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하둡 사용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)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16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박현정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16" y="2020261"/>
            <a:ext cx="4210050" cy="3952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944" y="2020261"/>
            <a:ext cx="7213078" cy="1318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683" y="5007977"/>
            <a:ext cx="4195762" cy="9651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683" y="4105194"/>
            <a:ext cx="3432929" cy="715802"/>
          </a:xfrm>
          <a:prstGeom prst="rect">
            <a:avLst/>
          </a:prstGeom>
        </p:spPr>
      </p:pic>
      <p:sp>
        <p:nvSpPr>
          <p:cNvPr id="11" name="직사각형 51"/>
          <p:cNvSpPr/>
          <p:nvPr/>
        </p:nvSpPr>
        <p:spPr>
          <a:xfrm>
            <a:off x="4744944" y="1466263"/>
            <a:ext cx="34606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영화 전체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list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출력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51"/>
          <p:cNvSpPr/>
          <p:nvPr/>
        </p:nvSpPr>
        <p:spPr>
          <a:xfrm>
            <a:off x="4744944" y="3551196"/>
            <a:ext cx="48421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스크롤 생성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li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열별로 다른 색상 적용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6269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예매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리스트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19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직사각형 12"/>
          <p:cNvSpPr/>
          <p:nvPr/>
        </p:nvSpPr>
        <p:spPr>
          <a:xfrm>
            <a:off x="1696944" y="85204"/>
            <a:ext cx="65326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예매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영화별 상영시간표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박현정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61" y="1270790"/>
            <a:ext cx="4619625" cy="537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169" y="4397061"/>
            <a:ext cx="6029080" cy="1780014"/>
          </a:xfrm>
          <a:prstGeom prst="rect">
            <a:avLst/>
          </a:prstGeom>
        </p:spPr>
      </p:pic>
      <p:sp>
        <p:nvSpPr>
          <p:cNvPr id="12" name="직사각형 51"/>
          <p:cNvSpPr/>
          <p:nvPr/>
        </p:nvSpPr>
        <p:spPr>
          <a:xfrm>
            <a:off x="5594169" y="1307730"/>
            <a:ext cx="346066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views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51"/>
          <p:cNvSpPr/>
          <p:nvPr/>
        </p:nvSpPr>
        <p:spPr>
          <a:xfrm>
            <a:off x="5594169" y="3862242"/>
            <a:ext cx="346066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templates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169" y="1804445"/>
            <a:ext cx="6291466" cy="181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2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직사각형 12"/>
          <p:cNvSpPr/>
          <p:nvPr/>
        </p:nvSpPr>
        <p:spPr>
          <a:xfrm>
            <a:off x="1696944" y="8520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예매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좌석 배치도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 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박현정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24" y="1945237"/>
            <a:ext cx="5819775" cy="33051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241354" y="3496930"/>
            <a:ext cx="5499635" cy="630757"/>
            <a:chOff x="278995" y="2444076"/>
            <a:chExt cx="5499635" cy="63075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995" y="2444076"/>
              <a:ext cx="5499635" cy="6307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6"/>
            <p:cNvSpPr/>
            <p:nvPr/>
          </p:nvSpPr>
          <p:spPr>
            <a:xfrm>
              <a:off x="3817857" y="2813925"/>
              <a:ext cx="1960773" cy="2609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51"/>
          <p:cNvSpPr/>
          <p:nvPr/>
        </p:nvSpPr>
        <p:spPr>
          <a:xfrm>
            <a:off x="382689" y="1831739"/>
            <a:ext cx="54996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Seat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테이블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booking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열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-&gt;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좌석의 예매 여부를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0,1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의 조합으로 가짐</a:t>
            </a:r>
            <a:endParaRPr lang="en-US" altLang="ko-KR" sz="20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  (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빈좌석은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0,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예매된 좌석은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1)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5740989" y="3997233"/>
            <a:ext cx="67866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51"/>
          <p:cNvSpPr/>
          <p:nvPr/>
        </p:nvSpPr>
        <p:spPr>
          <a:xfrm>
            <a:off x="241321" y="4308021"/>
            <a:ext cx="61783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문자열을 나눠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이면 파란색 버튼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예매 가능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),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이면 회색 버튼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예매 불가능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비활성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으로 표시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11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한쪽 모서리가 둥근 사각형 4"/>
          <p:cNvSpPr/>
          <p:nvPr/>
        </p:nvSpPr>
        <p:spPr>
          <a:xfrm flipV="1">
            <a:off x="0" y="0"/>
            <a:ext cx="1425388" cy="1072896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81752" y="197894"/>
            <a:ext cx="126188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 err="1" smtClean="0">
                <a:solidFill>
                  <a:prstClr val="white"/>
                </a:solidFill>
              </a:rPr>
              <a:t>BigMegabox</a:t>
            </a:r>
            <a:endParaRPr lang="en-US" altLang="ko-KR" sz="1400" b="1" kern="0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2400" b="1" kern="0" dirty="0" smtClean="0">
                <a:solidFill>
                  <a:prstClr val="white"/>
                </a:solidFill>
              </a:rPr>
              <a:t>박현정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47" y="2289783"/>
            <a:ext cx="6857880" cy="190154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41847" y="4881416"/>
            <a:ext cx="7972425" cy="1724025"/>
            <a:chOff x="429825" y="4032890"/>
            <a:chExt cx="7972425" cy="172402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825" y="4032890"/>
              <a:ext cx="7972425" cy="17240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733082" y="4462398"/>
              <a:ext cx="1442233" cy="3075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36073" y="4866621"/>
              <a:ext cx="1442233" cy="3075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1259" y="4044708"/>
              <a:ext cx="3307170" cy="2494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51"/>
          <p:cNvSpPr/>
          <p:nvPr/>
        </p:nvSpPr>
        <p:spPr>
          <a:xfrm>
            <a:off x="257668" y="1274120"/>
            <a:ext cx="116106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Booking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열에 저장된 문자열의 인덱스를 이용해야 예매 완료시 좌석의 예매 현황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update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가능</a:t>
            </a:r>
            <a:endParaRPr lang="en-US" altLang="ko-KR" sz="20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-&gt;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문자열을 하나씩 쪼개면서 해당 문자의 인덱스를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key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로 하는 딕셔너리 형태로 저장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return</a:t>
            </a:r>
          </a:p>
        </p:txBody>
      </p:sp>
      <p:sp>
        <p:nvSpPr>
          <p:cNvPr id="16" name="직사각형 51"/>
          <p:cNvSpPr/>
          <p:nvPr/>
        </p:nvSpPr>
        <p:spPr>
          <a:xfrm>
            <a:off x="341847" y="4356465"/>
            <a:ext cx="401333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각 좌석 버튼에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k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ey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를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id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로 부여</a:t>
            </a:r>
            <a:endParaRPr lang="en-US" altLang="ko-KR" sz="20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직사각형 12"/>
          <p:cNvSpPr/>
          <p:nvPr/>
        </p:nvSpPr>
        <p:spPr>
          <a:xfrm>
            <a:off x="1696944" y="8520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2574DB"/>
                </a:solidFill>
              </a:rPr>
              <a:t>영화 예매 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 smtClean="0">
                <a:solidFill>
                  <a:srgbClr val="2574DB"/>
                </a:solidFill>
              </a:rPr>
              <a:t>좌석 배치도</a:t>
            </a:r>
            <a:r>
              <a:rPr lang="en-US" altLang="ko-KR" sz="3200" b="1" i="1" kern="0" dirty="0" smtClean="0">
                <a:solidFill>
                  <a:srgbClr val="2574DB"/>
                </a:solidFill>
              </a:rPr>
              <a:t> 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86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2048</Words>
  <Application>Microsoft Office PowerPoint</Application>
  <PresentationFormat>Widescreen</PresentationFormat>
  <Paragraphs>717</Paragraphs>
  <Slides>108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2" baseType="lpstr">
      <vt:lpstr>Aharoni</vt:lpstr>
      <vt:lpstr>맑은 고딕</vt:lpstr>
      <vt:lpstr>Arial</vt:lpstr>
      <vt:lpstr>7_Office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Administrator</cp:lastModifiedBy>
  <cp:revision>52</cp:revision>
  <dcterms:created xsi:type="dcterms:W3CDTF">2020-05-14T14:56:15Z</dcterms:created>
  <dcterms:modified xsi:type="dcterms:W3CDTF">2020-06-22T06:44:47Z</dcterms:modified>
</cp:coreProperties>
</file>